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58" r:id="rId3"/>
    <p:sldId id="264" r:id="rId4"/>
    <p:sldId id="262" r:id="rId5"/>
    <p:sldId id="265" r:id="rId6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EYEN Liesbeth" initials="OL" lastIdx="1" clrIdx="0">
    <p:extLst>
      <p:ext uri="{19B8F6BF-5375-455C-9EA6-DF929625EA0E}">
        <p15:presenceInfo xmlns:p15="http://schemas.microsoft.com/office/powerpoint/2012/main" userId="OEYEN Liesbe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F4F"/>
    <a:srgbClr val="141313"/>
    <a:srgbClr val="474746"/>
    <a:srgbClr val="323030"/>
    <a:srgbClr val="811A20"/>
    <a:srgbClr val="18233A"/>
    <a:srgbClr val="631D1D"/>
    <a:srgbClr val="62616E"/>
    <a:srgbClr val="053C7B"/>
    <a:srgbClr val="ACD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02" autoAdjust="0"/>
    <p:restoredTop sz="86950" autoAdjust="0"/>
  </p:normalViewPr>
  <p:slideViewPr>
    <p:cSldViewPr>
      <p:cViewPr varScale="1">
        <p:scale>
          <a:sx n="79" d="100"/>
          <a:sy n="79" d="100"/>
        </p:scale>
        <p:origin x="93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4D8A6-E91F-2349-9524-29B4C5A5DC24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21A2C-3C7C-D545-A329-5793AF5DBC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62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Start of</a:t>
            </a:r>
            <a:r>
              <a:rPr lang="en-GB" baseline="0" noProof="0" dirty="0" smtClean="0"/>
              <a:t> the programme: </a:t>
            </a:r>
            <a:r>
              <a:rPr lang="en-GB" b="1" baseline="0" noProof="0" dirty="0" smtClean="0"/>
              <a:t>2011</a:t>
            </a:r>
          </a:p>
          <a:p>
            <a:r>
              <a:rPr lang="en-GB" baseline="0" noProof="0" dirty="0" smtClean="0"/>
              <a:t>End of the programme:  31/12/2020</a:t>
            </a:r>
          </a:p>
          <a:p>
            <a:r>
              <a:rPr lang="en-GB" b="1" noProof="0" dirty="0" smtClean="0"/>
              <a:t>3 subprojects:</a:t>
            </a:r>
          </a:p>
          <a:p>
            <a:pPr marL="171450" indent="-171450">
              <a:buFontTx/>
              <a:buChar char="-"/>
            </a:pPr>
            <a:r>
              <a:rPr lang="en-GB" baseline="0" noProof="0" dirty="0" smtClean="0"/>
              <a:t>Sustainable agriculture</a:t>
            </a:r>
          </a:p>
          <a:p>
            <a:pPr marL="171450" indent="-171450">
              <a:buFontTx/>
              <a:buChar char="-"/>
            </a:pPr>
            <a:r>
              <a:rPr lang="en-GB" baseline="0" noProof="0" dirty="0" smtClean="0"/>
              <a:t>Biodiversity</a:t>
            </a:r>
          </a:p>
          <a:p>
            <a:pPr marL="171450" indent="-171450">
              <a:buFontTx/>
              <a:buChar char="-"/>
            </a:pPr>
            <a:r>
              <a:rPr lang="en-GB" baseline="0" noProof="0" dirty="0" smtClean="0"/>
              <a:t>Transversal project</a:t>
            </a:r>
            <a:endParaRPr lang="en-GB" noProof="0" dirty="0" smtClean="0"/>
          </a:p>
          <a:p>
            <a:endParaRPr lang="en-GB" noProof="0" dirty="0" smtClean="0"/>
          </a:p>
          <a:p>
            <a:r>
              <a:rPr lang="en-GB" b="1" u="sng" noProof="0" dirty="0" smtClean="0"/>
              <a:t>Project 3: 6 Intermediate</a:t>
            </a:r>
            <a:r>
              <a:rPr lang="en-GB" b="1" u="sng" baseline="0" noProof="0" dirty="0" smtClean="0"/>
              <a:t> results</a:t>
            </a:r>
          </a:p>
          <a:p>
            <a:endParaRPr lang="en-GB" baseline="0" noProof="0" dirty="0" smtClean="0"/>
          </a:p>
          <a:p>
            <a:r>
              <a:rPr lang="en-GB" baseline="0" noProof="0" dirty="0" smtClean="0"/>
              <a:t>IR1: ICT: a lot of work has been accomplished (at the start almost nothing available at UNIKIS – pc’s by NGO Close The Gap)</a:t>
            </a:r>
          </a:p>
          <a:p>
            <a:r>
              <a:rPr lang="en-GB" baseline="0" noProof="0" dirty="0" smtClean="0"/>
              <a:t>IR2: Academic English &amp; French: most of the work has been realized w.r.t. academic English (auto-evaluation &amp; self study programmes -&gt; same method can be used for academic French as well)</a:t>
            </a:r>
          </a:p>
          <a:p>
            <a:r>
              <a:rPr lang="en-GB" baseline="0" noProof="0" dirty="0" smtClean="0"/>
              <a:t>IR3: pedagogy: the research in this field is of high quality (</a:t>
            </a:r>
            <a:r>
              <a:rPr lang="en-GB" baseline="0" noProof="0" dirty="0" err="1" smtClean="0"/>
              <a:t>Gratien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Mokonzi</a:t>
            </a:r>
            <a:r>
              <a:rPr lang="en-GB" baseline="0" noProof="0" dirty="0" smtClean="0"/>
              <a:t>) -&gt; UNIKIS extended its network in this field (e.g. involvement in an EU Erasmus+ capacity building project related to evaluation) </a:t>
            </a:r>
          </a:p>
          <a:p>
            <a:r>
              <a:rPr lang="en-GB" baseline="0" noProof="0" dirty="0" smtClean="0"/>
              <a:t>IR4: administrative management: several processes have been digitalized</a:t>
            </a:r>
          </a:p>
          <a:p>
            <a:r>
              <a:rPr lang="en-GB" baseline="0" noProof="0" dirty="0" smtClean="0"/>
              <a:t>IR5: research coordination: since the third phase (important for the ownership) – e.g. in April 2019: a SWOT analysis has been made with the deans -&gt; high ownership</a:t>
            </a:r>
          </a:p>
          <a:p>
            <a:r>
              <a:rPr lang="en-GB" baseline="0" noProof="0" dirty="0" smtClean="0"/>
              <a:t>IR6: interaction with the labour market: to do -&gt; in the last year PA10 a survey will be conducted </a:t>
            </a:r>
          </a:p>
          <a:p>
            <a:r>
              <a:rPr lang="en-GB" baseline="0" noProof="0" dirty="0" smtClean="0"/>
              <a:t> </a:t>
            </a:r>
          </a:p>
          <a:p>
            <a:endParaRPr lang="en-GB" baseline="0" noProof="0" dirty="0" smtClean="0"/>
          </a:p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2871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- At the start of the programme,</a:t>
            </a:r>
            <a:r>
              <a:rPr lang="en-GB" baseline="0" noProof="0" dirty="0" smtClean="0"/>
              <a:t> only involvement of faculty of sciences and agronomy -&gt; with P3 (seminars of academic English, pedagogy) it has been widespread within the university, but this took some time</a:t>
            </a:r>
          </a:p>
          <a:p>
            <a:pPr marL="171450" indent="-171450">
              <a:buFontTx/>
              <a:buChar char="-"/>
            </a:pPr>
            <a:r>
              <a:rPr lang="en-GB" noProof="0" dirty="0" smtClean="0"/>
              <a:t>Political &amp; social</a:t>
            </a:r>
            <a:r>
              <a:rPr lang="en-GB" baseline="0" noProof="0" dirty="0" smtClean="0"/>
              <a:t> context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baseline="0" noProof="0" dirty="0" smtClean="0"/>
              <a:t>Geographical location makes it sometimes difficult to reach Kisangani (</a:t>
            </a:r>
            <a:r>
              <a:rPr lang="en-GB" baseline="0" noProof="0" dirty="0" err="1" smtClean="0"/>
              <a:t>eg</a:t>
            </a:r>
            <a:r>
              <a:rPr lang="en-GB" baseline="0" noProof="0" dirty="0" smtClean="0"/>
              <a:t> MONUSCO flights)</a:t>
            </a:r>
          </a:p>
          <a:p>
            <a:pPr marL="171450" indent="-171450">
              <a:buFontTx/>
              <a:buChar char="-"/>
            </a:pPr>
            <a:r>
              <a:rPr lang="en-GB" baseline="0" noProof="0" dirty="0" smtClean="0"/>
              <a:t>Transport of material/equipment is difficult</a:t>
            </a:r>
          </a:p>
          <a:p>
            <a:pPr marL="171450" indent="-171450">
              <a:buFontTx/>
              <a:buChar char="-"/>
            </a:pPr>
            <a:r>
              <a:rPr lang="en-GB" baseline="0" noProof="0" dirty="0" smtClean="0"/>
              <a:t>Financial management - Cash based economy: try to solve this issue with grantees/scholarship holders/fellows by transferring the scholarship directly to their bank accounts (instead of cash flows)</a:t>
            </a:r>
          </a:p>
          <a:p>
            <a:pPr marL="171450" indent="-171450">
              <a:buFontTx/>
              <a:buChar char="-"/>
            </a:pPr>
            <a:r>
              <a:rPr lang="en-GB" baseline="0" noProof="0" dirty="0" smtClean="0"/>
              <a:t>Identifying leadership (project leader) for the transversal project</a:t>
            </a:r>
          </a:p>
          <a:p>
            <a:pPr marL="171450" indent="-171450">
              <a:buFontTx/>
              <a:buChar char="-"/>
            </a:pPr>
            <a:endParaRPr lang="en-GB" baseline="0" noProof="0" dirty="0" smtClean="0"/>
          </a:p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3088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baseline="0" noProof="0" dirty="0" smtClean="0"/>
              <a:t>Technological Centre – generating own income</a:t>
            </a:r>
          </a:p>
          <a:p>
            <a:pPr marL="171450" indent="-171450">
              <a:buFontTx/>
              <a:buChar char="-"/>
            </a:pPr>
            <a:r>
              <a:rPr lang="en-GB" baseline="0" noProof="0" dirty="0" smtClean="0"/>
              <a:t>Digitalisation of the library: started from scratch (early stage: some difficulties with the online system, solutions were found to work offline and the work will be finished by the end of the programme)</a:t>
            </a:r>
          </a:p>
          <a:p>
            <a:pPr marL="171450" indent="-171450">
              <a:buFontTx/>
              <a:buChar char="-"/>
            </a:pPr>
            <a:r>
              <a:rPr lang="en-GB" baseline="0" noProof="0" dirty="0" smtClean="0"/>
              <a:t>Ownership has been increased (especially the last 2 years)</a:t>
            </a:r>
          </a:p>
          <a:p>
            <a:pPr marL="171450" indent="-171450">
              <a:buFontTx/>
              <a:buChar char="-"/>
            </a:pP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5902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baseline="0" noProof="0" dirty="0" smtClean="0"/>
              <a:t>Importance of local context &amp; culture (e.g. tribal influences / financial management) </a:t>
            </a:r>
          </a:p>
          <a:p>
            <a:pPr marL="171450" indent="-171450">
              <a:buFontTx/>
              <a:buChar char="-"/>
            </a:pPr>
            <a:r>
              <a:rPr lang="en-GB" baseline="0" noProof="0" dirty="0" smtClean="0"/>
              <a:t>Holistic approach from the start is important -&gt; focus was too much on 2 domains (biodiversity &amp; agronomy) </a:t>
            </a:r>
          </a:p>
          <a:p>
            <a:pPr marL="171450" indent="-171450">
              <a:buFontTx/>
              <a:buChar char="-"/>
            </a:pPr>
            <a:r>
              <a:rPr lang="en-GB" baseline="0" noProof="0" dirty="0" smtClean="0"/>
              <a:t>Institutional embeddedness: same rector for 8 years, successor is former project leader P1 and vice-rector of administrative affairs is team lid </a:t>
            </a:r>
            <a:r>
              <a:rPr lang="en-GB" baseline="0" noProof="0" dirty="0" err="1" smtClean="0"/>
              <a:t>witin</a:t>
            </a:r>
            <a:r>
              <a:rPr lang="en-GB" baseline="0" noProof="0" dirty="0" smtClean="0"/>
              <a:t> P3</a:t>
            </a:r>
          </a:p>
          <a:p>
            <a:pPr marL="171450" indent="-171450">
              <a:buFontTx/>
              <a:buChar char="-"/>
            </a:pPr>
            <a:r>
              <a:rPr lang="en-GB" baseline="0" noProof="0" dirty="0" smtClean="0"/>
              <a:t>Transfer ownership in early stage</a:t>
            </a:r>
          </a:p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699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foto-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5"/>
          <a:stretch/>
        </p:blipFill>
        <p:spPr>
          <a:xfrm>
            <a:off x="0" y="0"/>
            <a:ext cx="9144000" cy="3870745"/>
          </a:xfrm>
          <a:prstGeom prst="rect">
            <a:avLst/>
          </a:prstGeom>
        </p:spPr>
      </p:pic>
      <p:pic>
        <p:nvPicPr>
          <p:cNvPr id="14" name="Afbeelding 13" descr="logo-slide-titel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535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4293096"/>
            <a:ext cx="6984776" cy="63098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941122"/>
            <a:ext cx="6984776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F4F4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14823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logo-slid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76200"/>
            <a:ext cx="8869680" cy="6687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49844"/>
          </a:xfrm>
          <a:ln>
            <a:noFill/>
          </a:ln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040560"/>
          </a:xfrm>
        </p:spPr>
        <p:txBody>
          <a:bodyPr/>
          <a:lstStyle>
            <a:lvl1pPr>
              <a:buFont typeface="Wingdings" pitchFamily="2" charset="2"/>
              <a:buChar char="§"/>
              <a:defRPr sz="28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sz="24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§"/>
              <a:defRPr sz="20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Wingdings" pitchFamily="2" charset="2"/>
              <a:buChar char="§"/>
              <a:defRPr sz="16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Wingdings" pitchFamily="2" charset="2"/>
              <a:buChar char="§"/>
              <a:defRPr sz="16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559652E-C199-334F-9320-471B095246A8}" type="datetime1">
              <a:rPr lang="nl-BE"/>
              <a:pPr/>
              <a:t>8/10/2019</a:t>
            </a:fld>
            <a:endParaRPr lang="nl-BE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1760" y="6381328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382916"/>
            <a:ext cx="752475" cy="365125"/>
          </a:xfrm>
        </p:spPr>
        <p:txBody>
          <a:bodyPr/>
          <a:lstStyle>
            <a:lvl1pPr>
              <a:defRPr/>
            </a:lvl1pPr>
          </a:lstStyle>
          <a:p>
            <a:fld id="{BBB2625E-E22D-324D-B6D3-F6234E5E9FE9}" type="slidenum">
              <a:rPr lang="nl-BE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664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62C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logo-slide-titel-wi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4468"/>
            <a:ext cx="8640960" cy="640267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836712"/>
            <a:ext cx="6984776" cy="63098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r>
              <a:rPr lang="en-US" dirty="0" err="1" smtClean="0"/>
              <a:t>tussenslide</a:t>
            </a:r>
            <a:endParaRPr lang="nl-BE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576" y="1484738"/>
            <a:ext cx="6984776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Ondertitel</a:t>
            </a:r>
            <a:r>
              <a:rPr lang="en-US" dirty="0" smtClean="0"/>
              <a:t> </a:t>
            </a:r>
            <a:r>
              <a:rPr lang="en-US" dirty="0" err="1" smtClean="0"/>
              <a:t>tussenslide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6329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C988CC6-97EB-4A45-9195-47EF7C52919D}" type="datetime1">
              <a:rPr lang="nl-BE"/>
              <a:pPr/>
              <a:t>8/10/2019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476D89C-E8B9-AE4E-B6DF-5DF853DAFA02}" type="slidenum">
              <a:rPr lang="nl-BE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403648" y="4293096"/>
            <a:ext cx="7488832" cy="630982"/>
          </a:xfrm>
        </p:spPr>
        <p:txBody>
          <a:bodyPr>
            <a:noAutofit/>
          </a:bodyPr>
          <a:lstStyle/>
          <a:p>
            <a:r>
              <a:rPr lang="nl-NL" sz="3600" dirty="0" smtClean="0"/>
              <a:t>Congo event – IUC UNIKIS	</a:t>
            </a:r>
            <a:endParaRPr lang="nl-NL" sz="3600" dirty="0"/>
          </a:p>
        </p:txBody>
      </p:sp>
      <p:sp>
        <p:nvSpPr>
          <p:cNvPr id="5" name="Subtitel 4"/>
          <p:cNvSpPr>
            <a:spLocks noGrp="1"/>
          </p:cNvSpPr>
          <p:nvPr>
            <p:ph type="subTitle" idx="1"/>
          </p:nvPr>
        </p:nvSpPr>
        <p:spPr>
          <a:xfrm>
            <a:off x="1583668" y="4924078"/>
            <a:ext cx="7128792" cy="72012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GB" dirty="0" err="1" smtClean="0"/>
              <a:t>Prof.</a:t>
            </a:r>
            <a:r>
              <a:rPr lang="en-GB" dirty="0" smtClean="0"/>
              <a:t> dr. Johan </a:t>
            </a:r>
            <a:r>
              <a:rPr lang="en-GB" dirty="0" err="1" smtClean="0"/>
              <a:t>Ackaert</a:t>
            </a:r>
            <a:r>
              <a:rPr lang="en-GB" dirty="0" smtClean="0"/>
              <a:t> (coordinator IUC UNIKIS)</a:t>
            </a:r>
          </a:p>
          <a:p>
            <a:pPr algn="r"/>
            <a:r>
              <a:rPr lang="en-GB" dirty="0" smtClean="0"/>
              <a:t>15 October 2019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" y="-2979712"/>
            <a:ext cx="9143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0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IUC University of Kisangani  </a:t>
            </a:r>
            <a:endParaRPr lang="nl-N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904656"/>
          </a:xfrm>
        </p:spPr>
        <p:txBody>
          <a:bodyPr/>
          <a:lstStyle/>
          <a:p>
            <a:pPr marL="457200" lvl="1" indent="0" algn="ctr">
              <a:buNone/>
            </a:pPr>
            <a:r>
              <a:rPr lang="nl-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Transversal</a:t>
            </a:r>
            <a:r>
              <a:rPr lang="nl-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project: </a:t>
            </a:r>
            <a:r>
              <a:rPr lang="nl-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</a:t>
            </a:r>
            <a:r>
              <a:rPr lang="nl-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nl-N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building</a:t>
            </a:r>
          </a:p>
          <a:p>
            <a:pPr lvl="1"/>
            <a:endParaRPr lang="nl-NL" dirty="0"/>
          </a:p>
          <a:p>
            <a:pPr lvl="1"/>
            <a:endParaRPr lang="nl-NL" dirty="0" smtClean="0"/>
          </a:p>
          <a:p>
            <a:pPr lvl="1"/>
            <a:endParaRPr lang="nl-NL" dirty="0"/>
          </a:p>
          <a:p>
            <a:pPr lvl="1"/>
            <a:endParaRPr lang="nl-NL" dirty="0" smtClean="0"/>
          </a:p>
          <a:p>
            <a:pPr lvl="1"/>
            <a:endParaRPr lang="nl-NL" dirty="0"/>
          </a:p>
          <a:p>
            <a:pPr marL="457200" lvl="1" indent="0">
              <a:buNone/>
            </a:pPr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/>
          </a:p>
          <a:p>
            <a:pPr lvl="1"/>
            <a:endParaRPr lang="nl-NL" dirty="0" smtClean="0"/>
          </a:p>
          <a:p>
            <a:pPr lvl="1"/>
            <a:endParaRPr lang="nl-NL" dirty="0"/>
          </a:p>
          <a:p>
            <a:pPr lvl="1"/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226" y="3667918"/>
            <a:ext cx="2485001" cy="186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51520" y="3212976"/>
            <a:ext cx="248500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IR1: ICT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953135" y="2937653"/>
            <a:ext cx="299737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IR2: </a:t>
            </a:r>
            <a:r>
              <a:rPr lang="en-US" dirty="0" smtClean="0"/>
              <a:t>academic</a:t>
            </a:r>
            <a:r>
              <a:rPr lang="nl-BE" dirty="0" smtClean="0"/>
              <a:t> English &amp; French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245823" y="3212976"/>
            <a:ext cx="248500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IR3: </a:t>
            </a:r>
            <a:r>
              <a:rPr lang="en-GB" dirty="0" smtClean="0"/>
              <a:t>pedagogy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77226" y="5617279"/>
            <a:ext cx="24850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IR4: </a:t>
            </a:r>
            <a:r>
              <a:rPr lang="en-US" dirty="0" smtClean="0"/>
              <a:t>administrative</a:t>
            </a:r>
            <a:r>
              <a:rPr lang="nl-BE" dirty="0" smtClean="0"/>
              <a:t> management</a:t>
            </a:r>
            <a:endParaRPr lang="en-GB" dirty="0"/>
          </a:p>
        </p:txBody>
      </p:sp>
      <p:pic>
        <p:nvPicPr>
          <p:cNvPr id="14" name="Espace réservé du contenu 3" descr="C:\Users\athur\Documents\Doss compl\IMG_20170614_171955.jpg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845" y="1277047"/>
            <a:ext cx="2485001" cy="160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03" y="1283297"/>
            <a:ext cx="2485001" cy="188687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60418" y="5617279"/>
            <a:ext cx="30963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IR5: research </a:t>
            </a:r>
            <a:r>
              <a:rPr lang="en-GB" dirty="0" smtClean="0"/>
              <a:t>coordination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232121" y="5617279"/>
            <a:ext cx="24850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IR6: interaction with the labour </a:t>
            </a:r>
            <a:r>
              <a:rPr lang="nl-BE" dirty="0" smtClean="0"/>
              <a:t>market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67" y="3669787"/>
            <a:ext cx="2503584" cy="1877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927" y="3655512"/>
            <a:ext cx="2522618" cy="18919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73" y="1206172"/>
            <a:ext cx="2524351" cy="189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1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49844"/>
          </a:xfrm>
          <a:solidFill>
            <a:schemeClr val="bg1">
              <a:alpha val="74000"/>
            </a:schemeClr>
          </a:solidFill>
        </p:spPr>
        <p:txBody>
          <a:bodyPr>
            <a:normAutofit/>
          </a:bodyPr>
          <a:lstStyle/>
          <a:p>
            <a:r>
              <a:rPr lang="en-GB" sz="2800" b="1" dirty="0" smtClean="0"/>
              <a:t>Challenges/difficulties/weaknesses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24770" y="4526431"/>
            <a:ext cx="3669791" cy="369332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Institutional embeddedness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6648" y="4517490"/>
            <a:ext cx="3669791" cy="369332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Political and social </a:t>
            </a:r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8764" y="4980737"/>
            <a:ext cx="3669791" cy="369332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Geographical location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16757" y="4989000"/>
            <a:ext cx="3669791" cy="369332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Financial management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16758" y="5426695"/>
            <a:ext cx="3669791" cy="369332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Identifying leadership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8289" y="5426695"/>
            <a:ext cx="3669791" cy="369332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Transport of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9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b="1" dirty="0" err="1" smtClean="0"/>
              <a:t>Successes</a:t>
            </a:r>
            <a:r>
              <a:rPr lang="nl-BE" sz="2800" b="1" dirty="0" smtClean="0"/>
              <a:t>/</a:t>
            </a:r>
            <a:r>
              <a:rPr lang="nl-BE" sz="2800" b="1" dirty="0" err="1" smtClean="0"/>
              <a:t>strengths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616624"/>
          </a:xfrm>
        </p:spPr>
        <p:txBody>
          <a:bodyPr/>
          <a:lstStyle/>
          <a:p>
            <a:endParaRPr lang="en-GB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en-GB" dirty="0" smtClean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en-GB" dirty="0" smtClean="0"/>
          </a:p>
          <a:p>
            <a:endParaRPr lang="nl-BE" dirty="0" smtClean="0"/>
          </a:p>
          <a:p>
            <a:endParaRPr lang="en-GB" dirty="0"/>
          </a:p>
          <a:p>
            <a:pPr marL="0" indent="0">
              <a:buNone/>
            </a:pPr>
            <a:endParaRPr lang="nl-BE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0" y="3404362"/>
            <a:ext cx="3056188" cy="22925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63465" y="5882921"/>
            <a:ext cx="30917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Ownership 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449070" y="881597"/>
            <a:ext cx="1471777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Opera-</a:t>
            </a:r>
            <a:r>
              <a:rPr lang="en-GB" dirty="0" err="1" smtClean="0"/>
              <a:t>tionalisation</a:t>
            </a:r>
            <a:r>
              <a:rPr lang="en-GB" dirty="0" smtClean="0"/>
              <a:t> of </a:t>
            </a:r>
            <a:r>
              <a:rPr lang="en-GB" dirty="0" smtClean="0"/>
              <a:t>the </a:t>
            </a:r>
            <a:r>
              <a:rPr lang="en-GB" dirty="0" smtClean="0"/>
              <a:t>Techno-logical </a:t>
            </a:r>
            <a:r>
              <a:rPr lang="en-GB" dirty="0" smtClean="0"/>
              <a:t>Centre  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363466" y="3084537"/>
            <a:ext cx="30917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Digitalisation of the library  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95810" y="5709141"/>
            <a:ext cx="303401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Openness, trust and mutual respect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63465" y="3514972"/>
            <a:ext cx="3091780" cy="23188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082" y="691641"/>
            <a:ext cx="3097163" cy="2322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1462" y="738484"/>
            <a:ext cx="3040536" cy="228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5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4680520" cy="549844"/>
          </a:xfrm>
        </p:spPr>
        <p:txBody>
          <a:bodyPr>
            <a:noAutofit/>
          </a:bodyPr>
          <a:lstStyle/>
          <a:p>
            <a:r>
              <a:rPr lang="nl-BE" sz="2800" b="1" dirty="0" err="1" smtClean="0"/>
              <a:t>Lessons</a:t>
            </a:r>
            <a:r>
              <a:rPr lang="nl-BE" sz="2800" b="1" dirty="0" smtClean="0"/>
              <a:t> </a:t>
            </a:r>
            <a:r>
              <a:rPr lang="nl-BE" sz="2800" b="1" dirty="0" err="1" smtClean="0"/>
              <a:t>learned</a:t>
            </a:r>
            <a:r>
              <a:rPr lang="nl-BE" sz="2800" b="1" dirty="0" smtClean="0"/>
              <a:t> </a:t>
            </a:r>
            <a:endParaRPr lang="en-GB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4947603"/>
            <a:ext cx="3840427" cy="64633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Importance of the local context </a:t>
            </a:r>
            <a:r>
              <a:rPr lang="en-GB" dirty="0" smtClean="0"/>
              <a:t>&amp; culture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441583" y="4946437"/>
            <a:ext cx="3840427" cy="64633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Multidisciplinary/holistic approach from the start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35504" y="5907699"/>
            <a:ext cx="3840427" cy="64633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Emphasize institutional embeddedness from the beginning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441583" y="6021288"/>
            <a:ext cx="3840427" cy="3693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Transfer ownership in early </a:t>
            </a:r>
            <a:r>
              <a:rPr lang="en-GB" dirty="0" smtClean="0"/>
              <a:t>stage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003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1057</TotalTime>
  <Words>538</Words>
  <Application>Microsoft Office PowerPoint</Application>
  <PresentationFormat>On-screen Show (4:3)</PresentationFormat>
  <Paragraphs>84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MS PGothic</vt:lpstr>
      <vt:lpstr>Arial</vt:lpstr>
      <vt:lpstr>Calibri</vt:lpstr>
      <vt:lpstr>Verdana</vt:lpstr>
      <vt:lpstr>Wingdings</vt:lpstr>
      <vt:lpstr>Office Theme</vt:lpstr>
      <vt:lpstr>Congo event – IUC UNIKIS </vt:lpstr>
      <vt:lpstr>IUC University of Kisangani  </vt:lpstr>
      <vt:lpstr>Challenges/difficulties/weaknesses</vt:lpstr>
      <vt:lpstr>Successes/strengths</vt:lpstr>
      <vt:lpstr>Lessons learned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lambr</dc:creator>
  <cp:lastModifiedBy>OEYEN Liesbeth</cp:lastModifiedBy>
  <cp:revision>125</cp:revision>
  <cp:lastPrinted>2016-12-19T08:56:06Z</cp:lastPrinted>
  <dcterms:created xsi:type="dcterms:W3CDTF">2009-12-01T15:52:26Z</dcterms:created>
  <dcterms:modified xsi:type="dcterms:W3CDTF">2019-10-08T09:26:33Z</dcterms:modified>
</cp:coreProperties>
</file>