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97" r:id="rId5"/>
    <p:sldId id="864" r:id="rId6"/>
    <p:sldId id="869" r:id="rId7"/>
    <p:sldId id="866" r:id="rId8"/>
    <p:sldId id="867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De Lannoy" initials="PDL" lastIdx="1" clrIdx="0">
    <p:extLst>
      <p:ext uri="{19B8F6BF-5375-455C-9EA6-DF929625EA0E}">
        <p15:presenceInfo xmlns:p15="http://schemas.microsoft.com/office/powerpoint/2012/main" userId="S::peter.delannoy@vliruos.be::5af88b8b-76d7-4912-987a-40ee1307fd53" providerId="AD"/>
      </p:ext>
    </p:extLst>
  </p:cmAuthor>
  <p:cmAuthor id="2" name="Kathleen Wuytack" initials="KW" lastIdx="1" clrIdx="1">
    <p:extLst>
      <p:ext uri="{19B8F6BF-5375-455C-9EA6-DF929625EA0E}">
        <p15:presenceInfo xmlns:p15="http://schemas.microsoft.com/office/powerpoint/2012/main" userId="S::kathleen.wuytack@vliruos.be::533f31fe-9ca6-47b8-ab0d-e892020784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B9D2"/>
    <a:srgbClr val="9FA585"/>
    <a:srgbClr val="CF7B1F"/>
    <a:srgbClr val="FFFFFF"/>
    <a:srgbClr val="4053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Goossens" userId="033071d0-dce3-4fd4-aa85-0dc36e95e21f" providerId="ADAL" clId="{01CC80AB-8CDE-4CA2-9EC0-33BB610B7B5C}"/>
    <pc:docChg chg="delSld modSld">
      <pc:chgData name="Christophe Goossens" userId="033071d0-dce3-4fd4-aa85-0dc36e95e21f" providerId="ADAL" clId="{01CC80AB-8CDE-4CA2-9EC0-33BB610B7B5C}" dt="2021-10-07T07:26:52.390" v="4" actId="47"/>
      <pc:docMkLst>
        <pc:docMk/>
      </pc:docMkLst>
      <pc:sldChg chg="modSp del mod">
        <pc:chgData name="Christophe Goossens" userId="033071d0-dce3-4fd4-aa85-0dc36e95e21f" providerId="ADAL" clId="{01CC80AB-8CDE-4CA2-9EC0-33BB610B7B5C}" dt="2021-10-07T07:26:52.390" v="4" actId="47"/>
        <pc:sldMkLst>
          <pc:docMk/>
          <pc:sldMk cId="2039612277" sldId="868"/>
        </pc:sldMkLst>
        <pc:picChg chg="mod">
          <ac:chgData name="Christophe Goossens" userId="033071d0-dce3-4fd4-aa85-0dc36e95e21f" providerId="ADAL" clId="{01CC80AB-8CDE-4CA2-9EC0-33BB610B7B5C}" dt="2021-10-06T15:41:37.441" v="3" actId="14100"/>
          <ac:picMkLst>
            <pc:docMk/>
            <pc:sldMk cId="2039612277" sldId="868"/>
            <ac:picMk id="5" creationId="{DE192B92-B25B-4A54-A3C0-AE9C5C17998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2E3FC-05F5-4264-9EBB-14454D26AEE3}" type="datetimeFigureOut">
              <a:rPr lang="nl-BE" smtClean="0"/>
              <a:t>7/10/2021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A5987-BEAB-487B-B089-710F07316E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344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C8F639-0EE4-41DD-9E7F-13D172C0727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961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40534F"/>
                </a:solidFill>
                <a:effectLst/>
                <a:latin typeface="Lato" panose="020F0502020204030203" pitchFamily="34" charset="0"/>
              </a:rPr>
              <a:t>The </a:t>
            </a:r>
            <a:r>
              <a:rPr lang="en-GB" b="1" i="0" dirty="0">
                <a:solidFill>
                  <a:srgbClr val="40534F"/>
                </a:solidFill>
                <a:effectLst/>
                <a:latin typeface="Lato" panose="020F0502020204030203" pitchFamily="34" charset="0"/>
              </a:rPr>
              <a:t>Country Reference Framework (CRF) </a:t>
            </a:r>
            <a:r>
              <a:rPr lang="en-GB" b="0" i="0" dirty="0">
                <a:solidFill>
                  <a:srgbClr val="40534F"/>
                </a:solidFill>
                <a:effectLst/>
                <a:latin typeface="Lato" panose="020F0502020204030203" pitchFamily="34" charset="0"/>
              </a:rPr>
              <a:t>for Tanzania supports teams of academics when identifying and formulating project proposals: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534F"/>
                </a:solidFill>
                <a:effectLst/>
                <a:latin typeface="Lato" panose="020F0502020204030203" pitchFamily="34" charset="0"/>
              </a:rPr>
              <a:t>by providing a context analysis focused on Agenda 2030 on Sustainable Development and the higher education sector in Tanzania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0534F"/>
                </a:solidFill>
                <a:effectLst/>
                <a:latin typeface="Lato" panose="020F0502020204030203" pitchFamily="34" charset="0"/>
              </a:rPr>
              <a:t>and by providing an overview of Belgian development actors active in Tanzania, their ongoing projects and partners, in view of exploration of opportunities for synergy and complementarity.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Country Reference Frameworks as information/connecting hubs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Thematic JSF</a:t>
            </a:r>
            <a:r>
              <a:rPr lang="en-US" dirty="0">
                <a:cs typeface="Calibri"/>
              </a:rPr>
              <a:t>: higher education and science for sustainable development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SharePoint tool</a:t>
            </a:r>
            <a:r>
              <a:rPr lang="en-US" dirty="0">
                <a:cs typeface="Calibri"/>
              </a:rPr>
              <a:t>: connecting &amp; exchanging between 5 new IUCs, later open to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C8F639-0EE4-41DD-9E7F-13D172C0727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5575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C8F639-0EE4-41DD-9E7F-13D172C0727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098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C8F639-0EE4-41DD-9E7F-13D172C07271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16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4347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268C14F9-EA40-485A-9808-5F1A0256EE25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883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830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268C14F9-EA40-485A-9808-5F1A0256EE25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424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35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6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184295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49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iruos.be/en/projects/project/22?pid=464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s://www.vliruos.be/en/countries/asia/vietnam/109" TargetMode="External"/><Relationship Id="rId4" Type="http://schemas.openxmlformats.org/officeDocument/2006/relationships/hyperlink" Target="https://www.vliruos.be/en/countries/africa/democratic_republic_of_the_congo/10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uthingan@qnu.edu.v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iet.wostyn@kuleuven.be" TargetMode="External"/><Relationship Id="rId5" Type="http://schemas.openxmlformats.org/officeDocument/2006/relationships/hyperlink" Target="mailto:nguyenvanthang@qnu.edu.vn" TargetMode="External"/><Relationship Id="rId4" Type="http://schemas.openxmlformats.org/officeDocument/2006/relationships/hyperlink" Target="mailto:kristiaan.temst@kuleuven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966341" y="0"/>
            <a:ext cx="8177657" cy="4581128"/>
          </a:xfrm>
          <a:prstGeom prst="rect">
            <a:avLst/>
          </a:prstGeom>
          <a:solidFill>
            <a:srgbClr val="9FA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1164863" y="490071"/>
            <a:ext cx="7503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Connect4IUC / </a:t>
            </a:r>
          </a:p>
          <a:p>
            <a:pPr algn="r"/>
            <a:r>
              <a:rPr lang="nl-BE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VLIR-UOS in Vietnam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544122" y="3268578"/>
            <a:ext cx="387235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3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B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Christophe Goossens</a:t>
            </a:r>
          </a:p>
          <a:p>
            <a:endParaRPr lang="nl-BE" sz="6000" dirty="0">
              <a:solidFill>
                <a:schemeClr val="bg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-1" y="0"/>
            <a:ext cx="787791" cy="4581128"/>
          </a:xfrm>
          <a:prstGeom prst="rect">
            <a:avLst/>
          </a:prstGeom>
          <a:solidFill>
            <a:srgbClr val="72B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1" y="5203785"/>
            <a:ext cx="3848011" cy="91992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716C67B-E9E4-4742-858C-55E98A42F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250" y="5273087"/>
            <a:ext cx="3692221" cy="85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33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A03D-278B-4B38-8C46-2EB7B697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2B9D2"/>
                </a:solidFill>
                <a:latin typeface="Arial" pitchFamily="34" charset="0"/>
                <a:ea typeface="+mn-ea"/>
                <a:cs typeface="Arial" pitchFamily="34" charset="0"/>
              </a:rPr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E08B-FDB9-4D3E-9888-9731D56F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32" y="1796332"/>
            <a:ext cx="8229600" cy="4752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9FA58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2030 Agenda </a:t>
            </a:r>
            <a:r>
              <a:rPr kumimoji="0" lang="nl-NL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9FA58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9FA58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nl-NL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9FA58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Sustainable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9FA58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Arial"/>
                <a:cs typeface="Calibri"/>
              </a:rPr>
              <a:t>Country strategy approach </a:t>
            </a:r>
          </a:p>
          <a:p>
            <a:r>
              <a:rPr lang="en-US" sz="2800" b="0" dirty="0">
                <a:solidFill>
                  <a:schemeClr val="tx1"/>
                </a:solidFill>
                <a:latin typeface="Arial"/>
                <a:cs typeface="Calibri"/>
                <a:sym typeface="Wingdings" panose="05000000000000000000" pitchFamily="2" charset="2"/>
              </a:rPr>
              <a:t>    </a:t>
            </a:r>
            <a:r>
              <a:rPr lang="en-US" sz="2800" b="0" dirty="0">
                <a:solidFill>
                  <a:schemeClr val="tx1"/>
                </a:solidFill>
                <a:latin typeface="Arial"/>
                <a:cs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"/>
                <a:cs typeface="Calibri"/>
              </a:rPr>
              <a:t>SDG </a:t>
            </a:r>
            <a:r>
              <a:rPr lang="en-US" sz="2800" b="0" dirty="0" err="1">
                <a:solidFill>
                  <a:schemeClr val="tx1"/>
                </a:solidFill>
                <a:latin typeface="Arial"/>
                <a:cs typeface="Calibri"/>
              </a:rPr>
              <a:t>centred</a:t>
            </a:r>
            <a:r>
              <a:rPr lang="en-US" sz="2800" b="0" dirty="0">
                <a:solidFill>
                  <a:schemeClr val="tx1"/>
                </a:solidFill>
                <a:latin typeface="Arial"/>
                <a:cs typeface="Calibri"/>
              </a:rPr>
              <a:t> approach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Arial"/>
                <a:cs typeface="Calibri"/>
              </a:rPr>
              <a:t>SDG Principles: </a:t>
            </a:r>
          </a:p>
          <a:p>
            <a:pPr marL="1600200" lvl="2" indent="-457200"/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Leaving </a:t>
            </a:r>
            <a:r>
              <a:rPr lang="en-US" dirty="0">
                <a:latin typeface="Arial"/>
                <a:cs typeface="Calibri"/>
              </a:rPr>
              <a:t>No One Behind (L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NOB)</a:t>
            </a:r>
          </a:p>
          <a:p>
            <a:pPr marL="1600200" lvl="2" indent="-457200"/>
            <a:r>
              <a:rPr lang="en-US" dirty="0">
                <a:latin typeface="Arial"/>
                <a:cs typeface="Calibri"/>
              </a:rPr>
              <a:t>Multistakeholder partnerships </a:t>
            </a:r>
          </a:p>
          <a:p>
            <a:pPr marL="1600200" lvl="2" indent="-457200"/>
            <a:r>
              <a:rPr lang="en-US" dirty="0">
                <a:latin typeface="Arial"/>
                <a:cs typeface="Calibri"/>
              </a:rPr>
              <a:t>Interconnectedness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BD02785-B3A8-4490-B3ED-B67CB1F1E4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650"/>
          <a:stretch/>
        </p:blipFill>
        <p:spPr>
          <a:xfrm>
            <a:off x="6518149" y="4325310"/>
            <a:ext cx="531237" cy="438564"/>
          </a:xfrm>
          <a:prstGeom prst="rect">
            <a:avLst/>
          </a:prstGeom>
        </p:spPr>
      </p:pic>
      <p:pic>
        <p:nvPicPr>
          <p:cNvPr id="5" name="Afbeelding 20">
            <a:extLst>
              <a:ext uri="{FF2B5EF4-FFF2-40B4-BE49-F238E27FC236}">
                <a16:creationId xmlns:a16="http://schemas.microsoft.com/office/drawing/2014/main" id="{073ACFC4-EA29-459E-8087-99AA886322C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9514" y="5225567"/>
            <a:ext cx="504000" cy="504000"/>
          </a:xfrm>
          <a:prstGeom prst="rect">
            <a:avLst/>
          </a:prstGeom>
        </p:spPr>
      </p:pic>
      <p:pic>
        <p:nvPicPr>
          <p:cNvPr id="6" name="Afbeelding 21">
            <a:extLst>
              <a:ext uri="{FF2B5EF4-FFF2-40B4-BE49-F238E27FC236}">
                <a16:creationId xmlns:a16="http://schemas.microsoft.com/office/drawing/2014/main" id="{D8E3005B-56F3-4542-85DC-60C61190A48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8605" y="4926568"/>
            <a:ext cx="500212" cy="432000"/>
          </a:xfrm>
          <a:prstGeom prst="rect">
            <a:avLst/>
          </a:prstGeom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45E338DD-3D68-4414-9485-E912178D480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4056" y="402224"/>
            <a:ext cx="1222744" cy="122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3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A03D-278B-4B38-8C46-2EB7B697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2B9D2"/>
                </a:solidFill>
                <a:latin typeface="Arial" pitchFamily="34" charset="0"/>
                <a:ea typeface="+mn-ea"/>
                <a:cs typeface="Arial" pitchFamily="34" charset="0"/>
              </a:rPr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E08B-FDB9-4D3E-9888-9731D56F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32" y="1494889"/>
            <a:ext cx="8229600" cy="50884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>
                <a:solidFill>
                  <a:srgbClr val="9FA585"/>
                </a:solidFill>
                <a:latin typeface="Arial"/>
              </a:rPr>
              <a:t>Focus on connecting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Arial"/>
                <a:cs typeface="Calibri"/>
              </a:rPr>
              <a:t>Country Reference Frameworks</a:t>
            </a:r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1600200" lvl="2" indent="-457200"/>
            <a:r>
              <a:rPr lang="en-US" dirty="0">
                <a:solidFill>
                  <a:schemeClr val="tx1"/>
                </a:solidFill>
                <a:latin typeface="Arial"/>
                <a:cs typeface="Calibri"/>
              </a:rPr>
              <a:t>2030 Agenda</a:t>
            </a:r>
          </a:p>
          <a:p>
            <a:pPr marL="1600200" lvl="2" indent="-457200"/>
            <a:r>
              <a:rPr lang="en-US" dirty="0">
                <a:solidFill>
                  <a:schemeClr val="tx1"/>
                </a:solidFill>
                <a:latin typeface="Arial"/>
                <a:cs typeface="Calibri"/>
              </a:rPr>
              <a:t>Higher education context</a:t>
            </a:r>
          </a:p>
          <a:p>
            <a:pPr marL="1600200" lvl="2" indent="-457200"/>
            <a:r>
              <a:rPr lang="en-US" dirty="0">
                <a:solidFill>
                  <a:schemeClr val="tx1"/>
                </a:solidFill>
                <a:latin typeface="Arial"/>
                <a:cs typeface="Calibri"/>
              </a:rPr>
              <a:t>Other (Belgian) actors</a:t>
            </a:r>
          </a:p>
          <a:p>
            <a:pPr marL="1600200" lvl="2" indent="-457200"/>
            <a:endParaRPr lang="en-US" sz="180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Arial"/>
                <a:cs typeface="Calibri"/>
              </a:rPr>
              <a:t>Joint Strategic Frameworks (JSFs)</a:t>
            </a:r>
          </a:p>
          <a:p>
            <a:pPr marL="1600200" lvl="2" indent="-457200"/>
            <a:r>
              <a:rPr lang="en-US" dirty="0">
                <a:latin typeface="Arial"/>
                <a:cs typeface="Calibri"/>
              </a:rPr>
              <a:t>Thematic JSF </a:t>
            </a:r>
            <a:r>
              <a:rPr lang="en-US" dirty="0">
                <a:solidFill>
                  <a:schemeClr val="tx1"/>
                </a:solidFill>
                <a:latin typeface="Arial"/>
                <a:cs typeface="Calibri"/>
              </a:rPr>
              <a:t>HES4SD </a:t>
            </a:r>
          </a:p>
          <a:p>
            <a:pPr marL="1600200" lvl="2" indent="-457200"/>
            <a:r>
              <a:rPr lang="en-US" dirty="0">
                <a:latin typeface="Arial"/>
                <a:cs typeface="Calibri"/>
              </a:rPr>
              <a:t>G</a:t>
            </a:r>
            <a:r>
              <a:rPr lang="en-US" dirty="0">
                <a:solidFill>
                  <a:schemeClr val="tx1"/>
                </a:solidFill>
                <a:latin typeface="Arial"/>
                <a:cs typeface="Calibri"/>
              </a:rPr>
              <a:t>eographic JSF Tanzania</a:t>
            </a:r>
          </a:p>
          <a:p>
            <a:pPr marL="1600200" lvl="2" indent="-457200"/>
            <a:endParaRPr lang="en-US" sz="1800" dirty="0">
              <a:latin typeface="Arial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/>
                </a:solidFill>
                <a:latin typeface="Arial"/>
                <a:cs typeface="Calibri"/>
              </a:rPr>
              <a:t>SharePoint tool (in development)</a:t>
            </a:r>
          </a:p>
          <a:p>
            <a:pPr marL="1600200" lvl="2" indent="-457200"/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981AF09-3BA0-4A62-B1FE-B5EE3C434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399" y="274638"/>
            <a:ext cx="3372267" cy="16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6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A03D-278B-4B38-8C46-2EB7B697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2B9D2"/>
                </a:solidFill>
                <a:latin typeface="Arial" pitchFamily="34" charset="0"/>
                <a:ea typeface="+mn-ea"/>
                <a:cs typeface="Arial" pitchFamily="34" charset="0"/>
              </a:rPr>
              <a:t>VLIR-UOS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E08B-FDB9-4D3E-9888-9731D56F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28" y="1600200"/>
            <a:ext cx="8419672" cy="47043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0" u="sng" dirty="0">
                <a:solidFill>
                  <a:schemeClr val="tx1"/>
                </a:solidFill>
                <a:latin typeface="Arial"/>
                <a:cs typeface="Calibri"/>
              </a:rPr>
              <a:t>IUC Phase In </a:t>
            </a:r>
            <a:r>
              <a:rPr lang="en-US" b="0" u="sng" dirty="0">
                <a:solidFill>
                  <a:schemeClr val="tx1"/>
                </a:solidFill>
                <a:latin typeface="Arial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QNU</a:t>
            </a:r>
            <a:endParaRPr lang="en-US" b="0" u="sng" dirty="0">
              <a:solidFill>
                <a:schemeClr val="tx1"/>
              </a:solidFill>
              <a:latin typeface="Arial"/>
              <a:cs typeface="Calibri"/>
            </a:endParaRPr>
          </a:p>
          <a:p>
            <a:endParaRPr lang="en-US" b="0" dirty="0">
              <a:solidFill>
                <a:schemeClr val="tx1"/>
              </a:solidFill>
              <a:cs typeface="Calibri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b="0" dirty="0">
                <a:solidFill>
                  <a:schemeClr val="tx1"/>
                </a:solidFill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Country page </a:t>
            </a:r>
            <a:r>
              <a:rPr lang="en-US" b="0" dirty="0">
                <a:solidFill>
                  <a:schemeClr val="tx1"/>
                </a:solidFill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Vietnam</a:t>
            </a:r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  <a:p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  <a:p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  <a:p>
            <a:r>
              <a:rPr lang="en-US" b="0" dirty="0" err="1">
                <a:solidFill>
                  <a:schemeClr val="tx1"/>
                </a:solidFill>
                <a:latin typeface="Arial"/>
                <a:cs typeface="Calibri"/>
              </a:rPr>
              <a:t>Sharepoint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 tool to connect: exchange with the 5 new IUCs, then to open to others: </a:t>
            </a:r>
            <a:r>
              <a:rPr lang="en-US" b="0" dirty="0">
                <a:solidFill>
                  <a:srgbClr val="72B9D2"/>
                </a:solidFill>
                <a:latin typeface="Arial"/>
                <a:cs typeface="Calibri"/>
              </a:rPr>
              <a:t>tool in development</a:t>
            </a:r>
          </a:p>
          <a:p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457200" indent="-457200">
              <a:buFontTx/>
              <a:buChar char="-"/>
            </a:pPr>
            <a:endParaRPr lang="en-US" b="0" dirty="0">
              <a:solidFill>
                <a:schemeClr val="tx1"/>
              </a:solidFill>
              <a:latin typeface="Arial"/>
              <a:cs typeface="Calibri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8C89BFD-8BA5-4735-A6C8-419F09916B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4650" y="1207008"/>
            <a:ext cx="3313060" cy="343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9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A03D-278B-4B38-8C46-2EB7B697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2B9D2"/>
                </a:solidFill>
                <a:latin typeface="Arial" pitchFamily="34" charset="0"/>
                <a:ea typeface="+mn-ea"/>
                <a:cs typeface="Arial" pitchFamily="34" charset="0"/>
              </a:rPr>
              <a:t>How to connect with QNU?</a:t>
            </a:r>
            <a:endParaRPr lang="en-US" b="1" dirty="0">
              <a:solidFill>
                <a:srgbClr val="72B9D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E08B-FDB9-4D3E-9888-9731D56F6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For incoming team members or other interested parties: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Calibri"/>
              </a:rPr>
              <a:t>Coordinators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Vietnam coordinator: Vu Thi Ngan: 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  <a:hlinkClick r:id="rId3"/>
              </a:rPr>
              <a:t>vuthingan@qnu.edu.vn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 </a:t>
            </a:r>
          </a:p>
          <a:p>
            <a:pPr marL="457200" indent="-457200">
              <a:buFontTx/>
              <a:buChar char="-"/>
            </a:pPr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457200" indent="-457200">
              <a:buFontTx/>
              <a:buChar char="-"/>
            </a:pP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Flemish coordinator: Kristiaan Temst: </a:t>
            </a:r>
            <a:r>
              <a:rPr lang="en-US" b="0" u="sng" dirty="0">
                <a:solidFill>
                  <a:srgbClr val="72B9D2"/>
                </a:solidFill>
                <a:latin typeface="Arial"/>
                <a:cs typeface="Calibri"/>
                <a:hlinkClick r:id="rId4"/>
              </a:rPr>
              <a:t>kristiaan.temst@kuleuven.be</a:t>
            </a:r>
            <a:endParaRPr lang="en-US" b="0" u="sng" dirty="0">
              <a:solidFill>
                <a:srgbClr val="72B9D2"/>
              </a:solidFill>
              <a:latin typeface="Arial"/>
              <a:cs typeface="Calibri"/>
            </a:endParaRPr>
          </a:p>
          <a:p>
            <a:pPr marL="457200" indent="-457200">
              <a:buFontTx/>
              <a:buChar char="-"/>
            </a:pPr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  <a:p>
            <a:r>
              <a:rPr lang="en-US" dirty="0">
                <a:solidFill>
                  <a:schemeClr val="tx1"/>
                </a:solidFill>
                <a:latin typeface="Arial"/>
                <a:cs typeface="Calibri"/>
              </a:rPr>
              <a:t>Managers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Vietnam manager: Nguyen Van Thang: 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  <a:hlinkClick r:id="rId5"/>
              </a:rPr>
              <a:t>nguyenvanthang@qnu.edu.vn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 </a:t>
            </a:r>
          </a:p>
          <a:p>
            <a:pPr marL="457200" indent="-457200">
              <a:buFontTx/>
              <a:buChar char="-"/>
            </a:pPr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457200" indent="-457200">
              <a:buFontTx/>
              <a:buChar char="-"/>
            </a:pP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Flemish manager: Piet Wostyn: 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  <a:hlinkClick r:id="rId6"/>
              </a:rPr>
              <a:t>piet.wostyn@kuleuven.be</a:t>
            </a:r>
            <a:r>
              <a:rPr lang="en-US" b="0" dirty="0">
                <a:solidFill>
                  <a:schemeClr val="tx1"/>
                </a:solidFill>
                <a:latin typeface="Arial"/>
                <a:cs typeface="Calibri"/>
              </a:rPr>
              <a:t>  </a:t>
            </a:r>
          </a:p>
          <a:p>
            <a:endParaRPr lang="en-US" b="0" dirty="0">
              <a:solidFill>
                <a:schemeClr val="tx1"/>
              </a:solidFill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949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jabloon presentatie VLIR-UOS">
  <a:themeElements>
    <a:clrScheme name="VLIR-UOS">
      <a:dk1>
        <a:srgbClr val="000000"/>
      </a:dk1>
      <a:lt1>
        <a:srgbClr val="F8F8F8"/>
      </a:lt1>
      <a:dk2>
        <a:srgbClr val="40534E"/>
      </a:dk2>
      <a:lt2>
        <a:srgbClr val="9FA585"/>
      </a:lt2>
      <a:accent1>
        <a:srgbClr val="72B9D2"/>
      </a:accent1>
      <a:accent2>
        <a:srgbClr val="CF7B1F"/>
      </a:accent2>
      <a:accent3>
        <a:srgbClr val="C5C9B5"/>
      </a:accent3>
      <a:accent4>
        <a:srgbClr val="AAD5E4"/>
      </a:accent4>
      <a:accent5>
        <a:srgbClr val="E9B071"/>
      </a:accent5>
      <a:accent6>
        <a:srgbClr val="000000"/>
      </a:accent6>
      <a:hlink>
        <a:srgbClr val="72B9D2"/>
      </a:hlink>
      <a:folHlink>
        <a:srgbClr val="40534E"/>
      </a:folHlink>
    </a:clrScheme>
    <a:fontScheme name="VLIR-UOS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582C26B18E74DA6F52D6C657F8B79" ma:contentTypeVersion="13" ma:contentTypeDescription="Create a new document." ma:contentTypeScope="" ma:versionID="255a0d60d38e952a2a43c1285f3169f4">
  <xsd:schema xmlns:xsd="http://www.w3.org/2001/XMLSchema" xmlns:xs="http://www.w3.org/2001/XMLSchema" xmlns:p="http://schemas.microsoft.com/office/2006/metadata/properties" xmlns:ns2="2a951082-c592-4248-a879-50761f1225b6" xmlns:ns3="ad3986a9-4da0-4a52-bd94-fb9ef1922257" targetNamespace="http://schemas.microsoft.com/office/2006/metadata/properties" ma:root="true" ma:fieldsID="5fdb9cf4a814ca0161f3e818139c0a41" ns2:_="" ns3:_="">
    <xsd:import namespace="2a951082-c592-4248-a879-50761f1225b6"/>
    <xsd:import namespace="ad3986a9-4da0-4a52-bd94-fb9ef19222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51082-c592-4248-a879-50761f122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986a9-4da0-4a52-bd94-fb9ef19222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60E98-550D-49B1-8485-AE56B4ED1C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663365-2289-498B-BF70-7AC5C219E745}">
  <ds:schemaRefs>
    <ds:schemaRef ds:uri="2a951082-c592-4248-a879-50761f1225b6"/>
    <ds:schemaRef ds:uri="ad3986a9-4da0-4a52-bd94-fb9ef192225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AFCA903-A22E-4EAA-AE30-B5DF7403286A}"/>
</file>

<file path=docProps/app.xml><?xml version="1.0" encoding="utf-8"?>
<Properties xmlns="http://schemas.openxmlformats.org/officeDocument/2006/extended-properties" xmlns:vt="http://schemas.openxmlformats.org/officeDocument/2006/docPropsVTypes">
  <Template>Sjabloon presentatie VLIR-UOS</Template>
  <TotalTime>0</TotalTime>
  <Words>282</Words>
  <Application>Microsoft Office PowerPoint</Application>
  <PresentationFormat>Diavoorstelling (4:3)</PresentationFormat>
  <Paragraphs>57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Lato</vt:lpstr>
      <vt:lpstr>Sjabloon presentatie VLIR-UOS</vt:lpstr>
      <vt:lpstr>PowerPoint-presentatie</vt:lpstr>
      <vt:lpstr>What’s new?</vt:lpstr>
      <vt:lpstr>What’s new?</vt:lpstr>
      <vt:lpstr>VLIR-UOS website</vt:lpstr>
      <vt:lpstr>How to connect with QNU?</vt:lpstr>
    </vt:vector>
  </TitlesOfParts>
  <Company>Vlir-uos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De Lannoy</dc:creator>
  <cp:lastModifiedBy>Christophe Goossens</cp:lastModifiedBy>
  <cp:revision>4</cp:revision>
  <dcterms:created xsi:type="dcterms:W3CDTF">2015-11-19T22:52:57Z</dcterms:created>
  <dcterms:modified xsi:type="dcterms:W3CDTF">2021-10-07T07:31:00Z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0x010100A9A582C26B18E74DA6F52D6C657F8B79</vt:lpwstr>
  </property>
</Properties>
</file>