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56" r:id="rId3"/>
    <p:sldId id="257" r:id="rId4"/>
    <p:sldId id="261" r:id="rId5"/>
    <p:sldId id="259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F PYAME" initials="PP" lastIdx="0" clrIdx="0">
    <p:extLst>
      <p:ext uri="{19B8F6BF-5375-455C-9EA6-DF929625EA0E}">
        <p15:presenceInfo xmlns:p15="http://schemas.microsoft.com/office/powerpoint/2012/main" userId="PROF PYA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762" autoAdjust="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D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4429-664B-4FB3-9A6D-83E9132DEABB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D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D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C85DA-BDAE-48CE-B286-52D247BB0019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47253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D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C85DA-BDAE-48CE-B286-52D247BB0019}" type="slidenum">
              <a:rPr lang="fr-CD" smtClean="0"/>
              <a:t>2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2547541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62EF46-900B-492A-AFFB-D1F773953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861354-AF12-45E2-9169-094F810A9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E4D020-AB7A-418F-8EA1-D48BD8B6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BD7E30-0FA1-42B1-98DB-E65C0318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47977-B82C-4F60-B211-4D0E67BCC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410903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B689F-F186-4545-AC81-36DA3297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DD89CD6-796B-4FCC-8A2B-E43345933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883297-065A-4BE2-B321-C2AD25A72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5FD43B-B4B2-498C-AF7F-CB5BC1583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56E3FB-98A4-4CE9-A333-CD5E1782E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51478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C33DE33-8126-4009-9D1C-92261CCBE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B71DF2-2BC6-4D5E-8942-F2BAA9268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196F14-D194-4A1B-A2EB-F3BC7724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3584F8-34D7-4517-A839-73BF29087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A18DC4-8D66-47CF-9649-C4145869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65281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B509CE-C13E-4FA3-B73B-6A58AEF7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82240C-243B-4113-B219-CBF879737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1CD03-07AA-4898-8177-36DFBE7CC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0441BB-5D94-400D-9EC4-7575B8CD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F2F7AC-781B-472B-83FE-9C470D13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426569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1481B-34E5-428C-8D33-8EFD6B99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7720C5-5EA8-4F2A-8126-24C6B1E19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1F7223-8F4C-454F-BEF8-56ACDD381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91E318-0035-4411-8256-8217406E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F49D92-89E3-4075-ADAD-6FBFC2DB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19874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DACDA1-5585-4F49-A003-13621617C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F811E7-9705-4061-8720-CDF1A6AE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E616D5-A4CC-41D6-A410-DA7C4C279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43F010-88D5-4160-85EB-7514F6937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5F275E-9584-442C-97D2-D659BE1E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2AA1D6-C87A-4392-8869-55BEAE81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65549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A02065-9B4E-452E-841D-E37FE390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E2A91A-A4A9-4F4E-8146-38A7DE774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767598-9857-427F-9E06-0AC8C249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D6C833-F90B-4033-9712-84BA7A33A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63EFC4-1EBE-4C7B-864D-9B373AF6E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8121047-2E08-449E-ABB2-9330DE32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20EEE3F-3B7B-44BC-81C2-AABEDF18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D80A9A-C3EE-4905-94C1-2E28BBC6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6968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155965-4F3B-4158-A148-7D22AB3F1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6C4708E-D426-429D-A790-EACD8AAC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889175-6B41-41A2-9A71-34CE685FC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6D2E46-C81C-4513-A96D-66F5F806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3308630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BA22C7E-C1D7-4308-8F74-EFE6F9FF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870E03-9E17-460E-B41A-C91A02366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E3ADB5-C608-41C7-ABA0-4F995E99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80746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322385-11C8-4191-8C69-5841A1245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15F616-8114-4E71-ADE6-3E8F51CDF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025CDE-C19E-45C4-AEBD-B9C2B43B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25554F-708C-42C0-AA4A-AD2B9BF58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3D750D-8739-4FAE-88AE-17023EBBF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4775C3-0321-44E2-9448-9A9E362F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29635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4B5BC9-79AE-4F55-A2E4-0AF53EF48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5CA9CCC-169D-4D6A-A485-7E2418757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D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0963486-8E83-4F07-A02D-D951DD02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F625E0-E594-4290-B56E-A8AAD504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CB2EB42-0C7F-4949-8C8D-B01C84CB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D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A2D12D-B726-4A37-8575-02204BBE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9855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354FBAF-0559-4954-B719-FD824AAD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D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9556F8-4295-4FC7-BAD9-215DF3DE0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D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5B6DB5-4249-44F8-B765-935A8789A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E9CC-C31A-4281-9FBD-227E83B4094E}" type="datetimeFigureOut">
              <a:rPr lang="fr-CD" smtClean="0"/>
              <a:t>09/10/2019</a:t>
            </a:fld>
            <a:endParaRPr lang="fr-CD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789F56-AA3A-4E89-9FBE-163AF5855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D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16B1C6-0F33-4792-9B7B-B97DF96CC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179D6-8D41-4CE9-8F88-B8B883779398}" type="slidenum">
              <a:rPr lang="fr-CD" smtClean="0"/>
              <a:t>‹nr.›</a:t>
            </a:fld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425370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00CBA6E-C87F-44A3-8444-78FB74CC3DBB}"/>
              </a:ext>
            </a:extLst>
          </p:cNvPr>
          <p:cNvSpPr/>
          <p:nvPr/>
        </p:nvSpPr>
        <p:spPr>
          <a:xfrm>
            <a:off x="914400" y="731520"/>
            <a:ext cx="1234440" cy="339733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6F33C-3541-4010-9F11-2788421BAD51}"/>
              </a:ext>
            </a:extLst>
          </p:cNvPr>
          <p:cNvSpPr/>
          <p:nvPr/>
        </p:nvSpPr>
        <p:spPr>
          <a:xfrm>
            <a:off x="2423160" y="731519"/>
            <a:ext cx="8328977" cy="3397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Congo event</a:t>
            </a:r>
          </a:p>
          <a:p>
            <a:pPr algn="ctr"/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15 October 2019</a:t>
            </a:r>
            <a:endParaRPr lang="fr-C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FEF4A5-DA55-41FA-A451-7F0B215156FE}"/>
              </a:ext>
            </a:extLst>
          </p:cNvPr>
          <p:cNvSpPr/>
          <p:nvPr/>
        </p:nvSpPr>
        <p:spPr>
          <a:xfrm>
            <a:off x="914399" y="4128851"/>
            <a:ext cx="9837737" cy="24395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3A165174-A9FD-4394-8D75-E9E4F1580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" y="4846320"/>
            <a:ext cx="4465320" cy="1140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6BC3637-5E87-4196-BA3F-9EB557ECC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34" y="109183"/>
            <a:ext cx="11996382" cy="158314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Agro-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sylvo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-pastoral reforestation and 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food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security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on 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peri-urbal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strongly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degraded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lands (</a:t>
            </a:r>
            <a:r>
              <a:rPr lang="fr-FR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K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indu and </a:t>
            </a:r>
            <a:r>
              <a:rPr lang="fr-FR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K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isangani)</a:t>
            </a:r>
            <a:b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</a:b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VlIR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-JOINT UGent - </a:t>
            </a:r>
            <a:r>
              <a:rPr lang="fr-FR" sz="2800" b="1" dirty="0">
                <a:solidFill>
                  <a:srgbClr val="0000CC"/>
                </a:solidFill>
                <a:latin typeface="Arial Narrow" panose="020B0606020202030204" pitchFamily="34" charset="0"/>
              </a:rPr>
              <a:t>UNIKI 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– UNIKIS Project </a:t>
            </a:r>
            <a:endParaRPr lang="fr-CD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5B20452-AB48-4553-8449-88E4CE793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31" y="2679319"/>
            <a:ext cx="5622881" cy="396373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Strengthen food security, poverty alleviation and eco-social resilience (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self-sustaining agro-forests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) in areas affected by accelerated deforestation 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soil degradation (</a:t>
            </a:r>
            <a:r>
              <a:rPr lang="en-US" sz="2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Kindu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, Kisangani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). </a:t>
            </a:r>
            <a:endParaRPr lang="en-US" sz="2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Strengthen the 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agro-ecological 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expertise of the academic and scientific bodies of 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the UNIKIS and UNIKI 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for the benefit of students, farmers, 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NGOs 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extension officers</a:t>
            </a:r>
          </a:p>
          <a:p>
            <a:r>
              <a:rPr lang="en-US" sz="2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Highlighting 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the great </a:t>
            </a:r>
            <a:r>
              <a:rPr lang="en-US" sz="2200" dirty="0" err="1">
                <a:latin typeface="Arial Narrow" panose="020B0606020202030204" pitchFamily="34" charset="0"/>
                <a:cs typeface="Arial" panose="020B0604020202020204" pitchFamily="34" charset="0"/>
              </a:rPr>
              <a:t>pluvio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-radiative potential with flagship forage species such as </a:t>
            </a:r>
            <a:r>
              <a:rPr lang="en-US" sz="2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Pennisetum</a:t>
            </a:r>
            <a:r>
              <a:rPr lang="en-US" sz="2200" i="1" dirty="0">
                <a:latin typeface="Arial Narrow" panose="020B0606020202030204" pitchFamily="34" charset="0"/>
                <a:cs typeface="Arial" panose="020B0604020202020204" pitchFamily="34" charset="0"/>
              </a:rPr>
              <a:t> purpureum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Albizzia</a:t>
            </a:r>
            <a:r>
              <a:rPr lang="en-US" sz="2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chinensis</a:t>
            </a:r>
            <a:r>
              <a:rPr lang="en-US" sz="2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 Narrow" panose="020B0606020202030204" pitchFamily="34" charset="0"/>
                <a:cs typeface="Arial" panose="020B0604020202020204" pitchFamily="34" charset="0"/>
              </a:rPr>
              <a:t>and </a:t>
            </a:r>
            <a:r>
              <a:rPr lang="en-US" sz="22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Mucuna</a:t>
            </a:r>
            <a:r>
              <a:rPr lang="en-US" sz="2200" i="1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pruriens</a:t>
            </a:r>
            <a:endParaRPr lang="fr-CD" sz="2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Espace réservé du contenu 5" descr="C:\Documents and Settings\Utilisateur\Mes documents\Mes images\photo gesmotd\GESMOTD 10-08\IMG_3271.JPG">
            <a:extLst>
              <a:ext uri="{FF2B5EF4-FFF2-40B4-BE49-F238E27FC236}">
                <a16:creationId xmlns:a16="http://schemas.microsoft.com/office/drawing/2014/main" id="{0FF4ACC5-C9D4-4942-90F7-EA665A44AC18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lum contrast="40000"/>
          </a:blip>
          <a:srcRect t="15774" b="21275"/>
          <a:stretch/>
        </p:blipFill>
        <p:spPr bwMode="auto">
          <a:xfrm>
            <a:off x="5834687" y="3985146"/>
            <a:ext cx="3078720" cy="265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Espace réservé du contenu 6" descr="http://bioenergycrops.com/wp-content/uploads/2012/10/napier11-224x300.jpg">
            <a:extLst>
              <a:ext uri="{FF2B5EF4-FFF2-40B4-BE49-F238E27FC236}">
                <a16:creationId xmlns:a16="http://schemas.microsoft.com/office/drawing/2014/main" id="{A2990B3D-CF34-4D02-BB42-D45A0F8E6E69}"/>
              </a:ext>
            </a:extLst>
          </p:cNvPr>
          <p:cNvPicPr>
            <a:picLocks/>
          </p:cNvPicPr>
          <p:nvPr/>
        </p:nvPicPr>
        <p:blipFill rotWithShape="1">
          <a:blip r:embed="rId4" cstate="screen"/>
          <a:srcRect b="11764"/>
          <a:stretch/>
        </p:blipFill>
        <p:spPr bwMode="auto">
          <a:xfrm>
            <a:off x="8913409" y="3985146"/>
            <a:ext cx="3178508" cy="262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8573365-1212-4095-90E7-77C42455B045}"/>
              </a:ext>
            </a:extLst>
          </p:cNvPr>
          <p:cNvSpPr/>
          <p:nvPr/>
        </p:nvSpPr>
        <p:spPr>
          <a:xfrm>
            <a:off x="6248498" y="6365414"/>
            <a:ext cx="1829752" cy="23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>
                <a:latin typeface="Arial Narrow" panose="020B0606020202030204" pitchFamily="34" charset="0"/>
              </a:rPr>
              <a:t>Mucuna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  <a:r>
              <a:rPr lang="fr-FR" b="1" i="1" dirty="0" err="1">
                <a:latin typeface="Arial Narrow" panose="020B0606020202030204" pitchFamily="34" charset="0"/>
              </a:rPr>
              <a:t>pruriens</a:t>
            </a:r>
            <a:endParaRPr lang="fr-CD" b="1" i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B807CB-DCDF-4B52-8E44-BF7B162623DA}"/>
              </a:ext>
            </a:extLst>
          </p:cNvPr>
          <p:cNvSpPr/>
          <p:nvPr/>
        </p:nvSpPr>
        <p:spPr>
          <a:xfrm>
            <a:off x="9283463" y="6404102"/>
            <a:ext cx="2438400" cy="238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err="1">
                <a:latin typeface="Arial Narrow" panose="020B0606020202030204" pitchFamily="34" charset="0"/>
              </a:rPr>
              <a:t>Pennisetum</a:t>
            </a:r>
            <a:r>
              <a:rPr lang="fr-FR" b="1" i="1" dirty="0">
                <a:latin typeface="Arial Narrow" panose="020B0606020202030204" pitchFamily="34" charset="0"/>
              </a:rPr>
              <a:t> </a:t>
            </a:r>
            <a:r>
              <a:rPr lang="fr-FR" b="1" i="1" dirty="0" err="1">
                <a:latin typeface="Arial Narrow" panose="020B0606020202030204" pitchFamily="34" charset="0"/>
              </a:rPr>
              <a:t>purpureum</a:t>
            </a:r>
            <a:endParaRPr lang="fr-CD" b="1" i="1" dirty="0">
              <a:latin typeface="Arial Narrow" panose="020B0606020202030204" pitchFamily="34" charset="0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95534" y="1663656"/>
            <a:ext cx="5622879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2000" dirty="0" smtClean="0"/>
              <a:t>Promotors</a:t>
            </a:r>
          </a:p>
          <a:p>
            <a:r>
              <a:rPr lang="nl-BE" sz="2000" dirty="0" smtClean="0"/>
              <a:t>UNIKIS: D. </a:t>
            </a:r>
            <a:r>
              <a:rPr lang="nl-BE" sz="2000" dirty="0" err="1" smtClean="0"/>
              <a:t>Pyame</a:t>
            </a:r>
            <a:r>
              <a:rPr lang="nl-BE" sz="2000" dirty="0" smtClean="0"/>
              <a:t>; UNIKI: P. Mobambo</a:t>
            </a:r>
          </a:p>
          <a:p>
            <a:r>
              <a:rPr lang="nl-BE" sz="2000" dirty="0" smtClean="0"/>
              <a:t>UGent: G. Baert, G. Haesaert; </a:t>
            </a:r>
            <a:r>
              <a:rPr lang="nl-BE" sz="2000" dirty="0" err="1" smtClean="0"/>
              <a:t>ULg</a:t>
            </a:r>
            <a:r>
              <a:rPr lang="nl-BE" sz="2000" dirty="0" smtClean="0"/>
              <a:t>: J. Bogaert</a:t>
            </a:r>
            <a:endParaRPr lang="nl-BE" sz="20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4688" y="1595889"/>
            <a:ext cx="5000460" cy="2501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75D87B-071B-431C-9D70-04BD0D7974C0}"/>
              </a:ext>
            </a:extLst>
          </p:cNvPr>
          <p:cNvSpPr/>
          <p:nvPr/>
        </p:nvSpPr>
        <p:spPr>
          <a:xfrm>
            <a:off x="10225549" y="1595889"/>
            <a:ext cx="1866367" cy="2501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BE" sz="2200" dirty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Model used : ATV-system - cropping </a:t>
            </a:r>
            <a:r>
              <a:rPr lang="en-US" sz="2200" dirty="0">
                <a:solidFill>
                  <a:schemeClr val="tx1"/>
                </a:solidFill>
              </a:rPr>
              <a:t>in plates under green </a:t>
            </a:r>
            <a:r>
              <a:rPr lang="en-US" sz="2200" dirty="0" smtClean="0">
                <a:solidFill>
                  <a:schemeClr val="tx1"/>
                </a:solidFill>
              </a:rPr>
              <a:t>carpet: </a:t>
            </a:r>
            <a:endParaRPr lang="nl-BE" sz="2200" dirty="0">
              <a:solidFill>
                <a:schemeClr val="tx1"/>
              </a:solidFill>
            </a:endParaRPr>
          </a:p>
          <a:p>
            <a:r>
              <a:rPr lang="nl-BE" sz="2200" dirty="0" err="1" smtClean="0">
                <a:solidFill>
                  <a:schemeClr val="tx1"/>
                </a:solidFill>
              </a:rPr>
              <a:t>gramino-legume</a:t>
            </a:r>
            <a:r>
              <a:rPr lang="nl-BE" sz="2200" dirty="0" smtClean="0">
                <a:solidFill>
                  <a:schemeClr val="tx1"/>
                </a:solidFill>
              </a:rPr>
              <a:t> </a:t>
            </a:r>
            <a:r>
              <a:rPr lang="nl-BE" sz="2200" dirty="0" err="1" smtClean="0">
                <a:solidFill>
                  <a:schemeClr val="tx1"/>
                </a:solidFill>
              </a:rPr>
              <a:t>fallow</a:t>
            </a:r>
            <a:endParaRPr lang="nl-BE" sz="2200" dirty="0">
              <a:solidFill>
                <a:schemeClr val="tx1"/>
              </a:solidFill>
            </a:endParaRPr>
          </a:p>
          <a:p>
            <a:endParaRPr lang="nl-B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15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D2BF19-EEB3-4599-866B-E9E0B78A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8900" y="121920"/>
            <a:ext cx="6934200" cy="518160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Challenges/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difficulties</a:t>
            </a:r>
            <a:r>
              <a:rPr lang="fr-FR" sz="28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/</a:t>
            </a:r>
            <a:r>
              <a:rPr lang="fr-FR" sz="28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weaknesses</a:t>
            </a:r>
            <a:endParaRPr lang="fr-FR" sz="28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E4E7E1-5CD5-49C8-8F21-515062F89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640080"/>
            <a:ext cx="5943600" cy="291846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Farmers' attachment to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slash and burn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practices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Recurrence of weeds (7 </a:t>
            </a:r>
            <a:r>
              <a:rPr lang="en-US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weedings</a:t>
            </a:r>
            <a:r>
              <a:rPr lang="en-US" sz="2400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/year</a:t>
            </a:r>
            <a:r>
              <a:rPr lang="en-US" sz="2400" dirty="0">
                <a:solidFill>
                  <a:srgbClr val="00B050"/>
                </a:solidFill>
                <a:latin typeface="Arial Narrow" panose="020B0606020202030204" pitchFamily="34" charset="0"/>
              </a:rPr>
              <a:t>), invasion by </a:t>
            </a:r>
            <a:r>
              <a:rPr lang="en-US" sz="2400" i="1" dirty="0" err="1">
                <a:solidFill>
                  <a:srgbClr val="00B050"/>
                </a:solidFill>
                <a:latin typeface="Arial Narrow" panose="020B0606020202030204" pitchFamily="34" charset="0"/>
              </a:rPr>
              <a:t>Chromoleana</a:t>
            </a:r>
            <a:r>
              <a:rPr lang="en-US" sz="2400" i="1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en-US" sz="2400" i="1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od</a:t>
            </a:r>
            <a:r>
              <a:rPr lang="en-US" sz="2400" dirty="0" err="1" smtClean="0">
                <a:solidFill>
                  <a:srgbClr val="00B050"/>
                </a:solidFill>
                <a:latin typeface="Arial Narrow" panose="020B0606020202030204" pitchFamily="34" charset="0"/>
              </a:rPr>
              <a:t>orata</a:t>
            </a:r>
            <a:endParaRPr lang="en-US" sz="24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Manual agro-ecological practices perceived as very 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labour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intensive </a:t>
            </a:r>
            <a:r>
              <a:rPr lang="en-US" sz="2400" dirty="0">
                <a:solidFill>
                  <a:srgbClr val="C00000"/>
                </a:solidFill>
                <a:latin typeface="Arial Narrow" panose="020B0606020202030204" pitchFamily="34" charset="0"/>
              </a:rPr>
              <a:t>in manual cultivation: 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mini - </a:t>
            </a:r>
            <a:r>
              <a:rPr lang="en-US" sz="24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mechanisation</a:t>
            </a:r>
            <a:r>
              <a:rPr lang="en-US" sz="24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400" dirty="0">
                <a:latin typeface="Arial Narrow" panose="020B0606020202030204" pitchFamily="34" charset="0"/>
              </a:rPr>
              <a:t>No integration of agriculture and livestock (manure)</a:t>
            </a:r>
            <a:endParaRPr lang="fr-CD" sz="2400" dirty="0"/>
          </a:p>
        </p:txBody>
      </p:sp>
      <p:pic>
        <p:nvPicPr>
          <p:cNvPr id="5" name="Espace réservé du contenu 5" descr="https://encrypted-tbn3.gstatic.com/images?q=tbn:ANd9GcQ5dgP9NIsuplafETRyCz2K0CBch1YScVCZEkqms9HYARWV1Y0H">
            <a:extLst>
              <a:ext uri="{FF2B5EF4-FFF2-40B4-BE49-F238E27FC236}">
                <a16:creationId xmlns:a16="http://schemas.microsoft.com/office/drawing/2014/main" id="{B7D8BEAE-F427-46B6-BD5B-5415C5DC9D64}"/>
              </a:ext>
            </a:extLst>
          </p:cNvPr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3025" y="819150"/>
            <a:ext cx="5211735" cy="273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6" descr="https://encrypted-tbn0.gstatic.com/images?q=tbn:ANd9GcSuDSNKGA8PsBGhqXVwgHyLl6KMnTtz0uboiwwFPbsE-9lVHQuY">
            <a:extLst>
              <a:ext uri="{FF2B5EF4-FFF2-40B4-BE49-F238E27FC236}">
                <a16:creationId xmlns:a16="http://schemas.microsoft.com/office/drawing/2014/main" id="{7D9983A7-42E8-42B1-A8F3-9AC6BEEA32E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025" y="3558540"/>
            <a:ext cx="521173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996123D-8C21-4FEA-BA12-3A344D74F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80" y="3558540"/>
            <a:ext cx="5908320" cy="3177540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1B79250-DD3C-4423-A55C-234347B04363}"/>
              </a:ext>
            </a:extLst>
          </p:cNvPr>
          <p:cNvSpPr/>
          <p:nvPr/>
        </p:nvSpPr>
        <p:spPr>
          <a:xfrm flipV="1">
            <a:off x="4539343" y="2330246"/>
            <a:ext cx="357122" cy="1768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D"/>
          </a:p>
        </p:txBody>
      </p:sp>
    </p:spTree>
    <p:extLst>
      <p:ext uri="{BB962C8B-B14F-4D97-AF65-F5344CB8AC3E}">
        <p14:creationId xmlns:p14="http://schemas.microsoft.com/office/powerpoint/2010/main" val="146495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9652F-D674-4CFC-A4D8-7473F0ED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1"/>
            <a:ext cx="7345680" cy="528636"/>
          </a:xfrm>
        </p:spPr>
        <p:txBody>
          <a:bodyPr>
            <a:noAutofit/>
          </a:bodyPr>
          <a:lstStyle/>
          <a:p>
            <a:pPr algn="ctr"/>
            <a:r>
              <a:rPr lang="fr-FR" sz="30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Successes</a:t>
            </a:r>
            <a:r>
              <a:rPr lang="fr-FR" sz="3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/</a:t>
            </a:r>
            <a:r>
              <a:rPr lang="fr-FR" sz="3000" b="1" dirty="0" err="1" smtClean="0">
                <a:solidFill>
                  <a:srgbClr val="0000CC"/>
                </a:solidFill>
                <a:latin typeface="Arial Narrow" panose="020B0606020202030204" pitchFamily="34" charset="0"/>
              </a:rPr>
              <a:t>strengths</a:t>
            </a:r>
            <a:endParaRPr lang="fr-FR" sz="30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1A472-F0FF-4106-8DB3-CAA57FC39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260" y="776749"/>
            <a:ext cx="6004560" cy="38640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the ATV system, with high biomass production potential </a:t>
            </a:r>
            <a:endParaRPr lang="en-US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Strong suppression of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weeds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in situ production of abundant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biomass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for conservation agriculture,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livestock, composting, ….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agroforests with </a:t>
            </a:r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</a:t>
            </a:r>
            <a:r>
              <a:rPr lang="en-US" sz="2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benifits</a:t>
            </a:r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agro-industry, wood</a:t>
            </a:r>
            <a:r>
              <a:rPr lang="en-US" sz="2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substitute for traditional slash and burn shifting cultivation </a:t>
            </a:r>
            <a:r>
              <a:rPr lang="en-US" sz="2200" dirty="0"/>
              <a:t>	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200" dirty="0" smtClean="0">
              <a:solidFill>
                <a:srgbClr val="00B050"/>
              </a:solidFill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r-CD" sz="22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Espace réservé du contenu 3" descr="C:\Documents and Settings\Utilisateur\Mes documents\Mes images\GESMOTD le 08-09\IMG_3677.JPG">
            <a:extLst>
              <a:ext uri="{FF2B5EF4-FFF2-40B4-BE49-F238E27FC236}">
                <a16:creationId xmlns:a16="http://schemas.microsoft.com/office/drawing/2014/main" id="{487A6CC5-B437-41FA-9214-73E60532877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lum contrast="30000"/>
          </a:blip>
          <a:srcRect l="8914" t="10889"/>
          <a:stretch>
            <a:fillRect/>
          </a:stretch>
        </p:blipFill>
        <p:spPr bwMode="auto">
          <a:xfrm>
            <a:off x="6339840" y="681037"/>
            <a:ext cx="5349240" cy="3101078"/>
          </a:xfrm>
          <a:prstGeom prst="rect">
            <a:avLst/>
          </a:prstGeom>
          <a:noFill/>
        </p:spPr>
      </p:pic>
      <p:pic>
        <p:nvPicPr>
          <p:cNvPr id="6" name="Espace réservé du contenu 3" descr="C:\Documents and Settings\Utilisateur\Mes documents\Mes images\GESMOTD le 08-09\IMG_3688.JPG">
            <a:extLst>
              <a:ext uri="{FF2B5EF4-FFF2-40B4-BE49-F238E27FC236}">
                <a16:creationId xmlns:a16="http://schemas.microsoft.com/office/drawing/2014/main" id="{CBC1C7A1-8160-4E10-BA51-1855030B93D9}"/>
              </a:ext>
            </a:extLst>
          </p:cNvPr>
          <p:cNvPicPr>
            <a:picLocks/>
          </p:cNvPicPr>
          <p:nvPr/>
        </p:nvPicPr>
        <p:blipFill>
          <a:blip r:embed="rId3" cstate="screen">
            <a:lum contrast="40000"/>
          </a:blip>
          <a:srcRect/>
          <a:stretch>
            <a:fillRect/>
          </a:stretch>
        </p:blipFill>
        <p:spPr bwMode="auto">
          <a:xfrm>
            <a:off x="175260" y="4640827"/>
            <a:ext cx="6004560" cy="206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3" descr="C:\Documents and Settings\Utilisateur\Mes documents\Mes images\GESMOTD 02-013\Nouveau dossier\IMG_4801.JPG">
            <a:extLst>
              <a:ext uri="{FF2B5EF4-FFF2-40B4-BE49-F238E27FC236}">
                <a16:creationId xmlns:a16="http://schemas.microsoft.com/office/drawing/2014/main" id="{7A36D48D-FB84-4478-A290-F74689436634}"/>
              </a:ext>
            </a:extLst>
          </p:cNvPr>
          <p:cNvPicPr>
            <a:picLocks/>
          </p:cNvPicPr>
          <p:nvPr/>
        </p:nvPicPr>
        <p:blipFill>
          <a:blip r:embed="rId4" cstate="screen">
            <a:lum contrast="40000"/>
          </a:blip>
          <a:srcRect/>
          <a:stretch>
            <a:fillRect/>
          </a:stretch>
        </p:blipFill>
        <p:spPr bwMode="auto">
          <a:xfrm>
            <a:off x="6339840" y="3782115"/>
            <a:ext cx="5349240" cy="292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973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C0BD5-9790-41A5-82F7-E166023B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7180" y="233532"/>
            <a:ext cx="3977640" cy="43719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GB" altLang="nl-BE" sz="3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Lessons </a:t>
            </a:r>
            <a:r>
              <a:rPr lang="en-GB" altLang="nl-BE" sz="3000" b="1" dirty="0">
                <a:solidFill>
                  <a:srgbClr val="0000CC"/>
                </a:solidFill>
                <a:latin typeface="Arial Narrow" panose="020B0606020202030204" pitchFamily="34" charset="0"/>
              </a:rPr>
              <a:t>learned</a:t>
            </a:r>
            <a:endParaRPr lang="fr-CD" sz="3000" b="1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8509348-B87E-40BE-8D8B-16245F27E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" y="879496"/>
            <a:ext cx="5839870" cy="299146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Need to focus on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agro-forestry </a:t>
            </a:r>
            <a:r>
              <a:rPr lang="en-US" sz="25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training and participatory action research through </a:t>
            </a:r>
            <a:r>
              <a:rPr lang="en-US" sz="25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‘field’ schools (composting, demonstration fields, …)</a:t>
            </a:r>
          </a:p>
          <a:p>
            <a:r>
              <a:rPr lang="en-US" sz="2500" dirty="0">
                <a:solidFill>
                  <a:srgbClr val="FF0000"/>
                </a:solidFill>
                <a:latin typeface="Arial Narrow" panose="020B0606020202030204" pitchFamily="34" charset="0"/>
              </a:rPr>
              <a:t>Agro-</a:t>
            </a:r>
            <a:r>
              <a:rPr lang="en-US" sz="25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sylvo</a:t>
            </a:r>
            <a:r>
              <a:rPr lang="en-US" sz="2500" dirty="0">
                <a:solidFill>
                  <a:srgbClr val="FF0000"/>
                </a:solidFill>
                <a:latin typeface="Arial Narrow" panose="020B0606020202030204" pitchFamily="34" charset="0"/>
              </a:rPr>
              <a:t>-pastoral integration allows for high overall production, </a:t>
            </a:r>
            <a:r>
              <a:rPr lang="en-US" sz="25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nutrient </a:t>
            </a:r>
            <a:r>
              <a:rPr lang="en-US" sz="2500" dirty="0">
                <a:solidFill>
                  <a:srgbClr val="FF0000"/>
                </a:solidFill>
                <a:latin typeface="Arial Narrow" panose="020B0606020202030204" pitchFamily="34" charset="0"/>
              </a:rPr>
              <a:t>recycling / fertility </a:t>
            </a:r>
            <a:r>
              <a:rPr lang="en-US" sz="25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maintenance, poverty </a:t>
            </a:r>
            <a:r>
              <a:rPr lang="en-US" sz="25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alléviation</a:t>
            </a:r>
            <a:endParaRPr lang="en-US" sz="25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fr-FR" sz="25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Mini-</a:t>
            </a:r>
            <a:r>
              <a:rPr lang="fr-FR" sz="2500" dirty="0" err="1" smtClean="0">
                <a:solidFill>
                  <a:srgbClr val="7030A0"/>
                </a:solidFill>
                <a:latin typeface="Arial Narrow" panose="020B0606020202030204" pitchFamily="34" charset="0"/>
              </a:rPr>
              <a:t>mechanization</a:t>
            </a:r>
            <a:r>
              <a:rPr lang="fr-FR" sz="250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 </a:t>
            </a:r>
            <a:r>
              <a:rPr lang="fr-FR" sz="2500" dirty="0">
                <a:solidFill>
                  <a:srgbClr val="7030A0"/>
                </a:solidFill>
                <a:latin typeface="Arial Narrow" panose="020B0606020202030204" pitchFamily="34" charset="0"/>
              </a:rPr>
              <a:t>= </a:t>
            </a:r>
            <a:r>
              <a:rPr lang="fr-FR" sz="25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facilitating</a:t>
            </a:r>
            <a:r>
              <a:rPr lang="fr-FR" sz="2500" dirty="0">
                <a:solidFill>
                  <a:srgbClr val="7030A0"/>
                </a:solidFill>
                <a:latin typeface="Arial Narrow" panose="020B0606020202030204" pitchFamily="34" charset="0"/>
              </a:rPr>
              <a:t> agro-</a:t>
            </a:r>
            <a:r>
              <a:rPr lang="fr-FR" sz="2500" dirty="0" err="1">
                <a:solidFill>
                  <a:srgbClr val="7030A0"/>
                </a:solidFill>
                <a:latin typeface="Arial Narrow" panose="020B0606020202030204" pitchFamily="34" charset="0"/>
              </a:rPr>
              <a:t>ecology</a:t>
            </a:r>
            <a:endParaRPr lang="fr-CD" sz="2500" dirty="0">
              <a:solidFill>
                <a:srgbClr val="7030A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 5" descr="C:\Users\Prof Mpiame\Pictures\PHOTOS\PHOTOS PK 12\IMG_1057.JPG">
            <a:extLst>
              <a:ext uri="{FF2B5EF4-FFF2-40B4-BE49-F238E27FC236}">
                <a16:creationId xmlns:a16="http://schemas.microsoft.com/office/drawing/2014/main" id="{9058423B-BFD6-4E17-B40A-DD4E14DF1B35}"/>
              </a:ext>
            </a:extLst>
          </p:cNvPr>
          <p:cNvPicPr/>
          <p:nvPr/>
        </p:nvPicPr>
        <p:blipFill rotWithShape="1">
          <a:blip r:embed="rId2" cstate="print">
            <a:lum contrast="30000"/>
          </a:blip>
          <a:srcRect t="19791" b="9241"/>
          <a:stretch/>
        </p:blipFill>
        <p:spPr bwMode="auto">
          <a:xfrm>
            <a:off x="6096000" y="899160"/>
            <a:ext cx="592836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Espace réservé du contenu 6" descr="C:\Users\Prof Mpiame\Pictures\PHOTOS\PHOTOS PK 12\IMG_1068.JPG">
            <a:extLst>
              <a:ext uri="{FF2B5EF4-FFF2-40B4-BE49-F238E27FC236}">
                <a16:creationId xmlns:a16="http://schemas.microsoft.com/office/drawing/2014/main" id="{E2A7FE08-95E8-4A90-A00B-17CAFABF191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lum contrast="30000"/>
          </a:blip>
          <a:srcRect t="26365" b="-1"/>
          <a:stretch/>
        </p:blipFill>
        <p:spPr bwMode="auto">
          <a:xfrm>
            <a:off x="6096000" y="3967163"/>
            <a:ext cx="5760720" cy="276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524561-D895-4714-B757-D9715680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" y="3967163"/>
            <a:ext cx="2547960" cy="27689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1A5703-9525-471D-8880-2CDF7EE7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88" t="11375" r="-3588" b="1068"/>
          <a:stretch/>
        </p:blipFill>
        <p:spPr>
          <a:xfrm>
            <a:off x="2791800" y="3967164"/>
            <a:ext cx="3304200" cy="276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3801</TotalTime>
  <Words>279</Words>
  <Application>Microsoft Office PowerPoint</Application>
  <PresentationFormat>Breedbeeld</PresentationFormat>
  <Paragraphs>32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Thème Office</vt:lpstr>
      <vt:lpstr>PowerPoint-presentatie</vt:lpstr>
      <vt:lpstr>Agro-sylvo-pastoral reforestation and food security on peri-urbal strongly degraded lands (Kindu and Kisangani)  VlIR-JOINT UGent - UNIKI – UNIKIS Project </vt:lpstr>
      <vt:lpstr>Challenges/difficulties/weaknesses</vt:lpstr>
      <vt:lpstr>Successes/strengths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PROF PYAME</dc:creator>
  <cp:lastModifiedBy>Geert Baert</cp:lastModifiedBy>
  <cp:revision>56</cp:revision>
  <dcterms:created xsi:type="dcterms:W3CDTF">2019-09-17T10:49:16Z</dcterms:created>
  <dcterms:modified xsi:type="dcterms:W3CDTF">2019-10-09T09:54:20Z</dcterms:modified>
</cp:coreProperties>
</file>