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58" r:id="rId3"/>
    <p:sldId id="261" r:id="rId4"/>
    <p:sldId id="262" r:id="rId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9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0FD3D-7517-4F58-92C6-9DDF7A9074F0}" type="datetimeFigureOut">
              <a:rPr lang="nl-BE" smtClean="0"/>
              <a:t>4/10/2019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B3C22-68C7-4A45-8829-5EFB4DE0818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362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You</a:t>
            </a:r>
            <a:r>
              <a:rPr lang="nl-BE" dirty="0" smtClean="0"/>
              <a:t> </a:t>
            </a:r>
            <a:r>
              <a:rPr lang="nl-BE" dirty="0" err="1" smtClean="0"/>
              <a:t>can</a:t>
            </a:r>
            <a:r>
              <a:rPr lang="nl-BE" dirty="0" smtClean="0"/>
              <a:t> </a:t>
            </a:r>
            <a:r>
              <a:rPr lang="nl-BE" dirty="0" err="1" smtClean="0"/>
              <a:t>maybe</a:t>
            </a:r>
            <a:r>
              <a:rPr lang="nl-BE" dirty="0" smtClean="0"/>
              <a:t> </a:t>
            </a:r>
            <a:r>
              <a:rPr lang="nl-BE" dirty="0" err="1" smtClean="0"/>
              <a:t>use</a:t>
            </a:r>
            <a:r>
              <a:rPr lang="nl-BE" dirty="0" smtClean="0"/>
              <a:t> a bit more I</a:t>
            </a:r>
          </a:p>
          <a:p>
            <a:r>
              <a:rPr lang="nl-BE" dirty="0" smtClean="0"/>
              <a:t>PhD </a:t>
            </a:r>
            <a:r>
              <a:rPr lang="nl-BE" dirty="0" err="1" smtClean="0"/>
              <a:t>accomplishments</a:t>
            </a:r>
            <a:r>
              <a:rPr lang="nl-BE" baseline="0" dirty="0" smtClean="0"/>
              <a:t> in </a:t>
            </a:r>
            <a:r>
              <a:rPr lang="nl-BE" baseline="0" dirty="0" err="1" smtClean="0"/>
              <a:t>your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presentation</a:t>
            </a:r>
            <a:r>
              <a:rPr lang="nl-BE" baseline="0" dirty="0" smtClean="0"/>
              <a:t> is a </a:t>
            </a:r>
            <a:r>
              <a:rPr lang="nl-BE" baseline="0" dirty="0" err="1" smtClean="0"/>
              <a:t>good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thing</a:t>
            </a:r>
            <a:r>
              <a:rPr lang="nl-BE" baseline="0" dirty="0" smtClean="0"/>
              <a:t>, </a:t>
            </a:r>
            <a:r>
              <a:rPr lang="nl-BE" baseline="0" dirty="0" err="1" smtClean="0"/>
              <a:t>because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it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gives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insight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into</a:t>
            </a:r>
            <a:r>
              <a:rPr lang="nl-BE" baseline="0" dirty="0" smtClean="0"/>
              <a:t> </a:t>
            </a:r>
            <a:r>
              <a:rPr lang="nl-BE" baseline="0" dirty="0" err="1" smtClean="0"/>
              <a:t>your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experience</a:t>
            </a:r>
            <a:endParaRPr lang="nl-BE" baseline="0" dirty="0" smtClean="0"/>
          </a:p>
          <a:p>
            <a:r>
              <a:rPr lang="nl-BE" baseline="0" dirty="0" err="1" smtClean="0"/>
              <a:t>Maybe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relocate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your</a:t>
            </a:r>
            <a:r>
              <a:rPr lang="nl-BE" baseline="0" dirty="0" smtClean="0"/>
              <a:t> PhD </a:t>
            </a:r>
            <a:r>
              <a:rPr lang="nl-BE" baseline="0" dirty="0" err="1" smtClean="0"/>
              <a:t>experience</a:t>
            </a:r>
            <a:endParaRPr lang="nl-BE" baseline="0" dirty="0" smtClean="0"/>
          </a:p>
          <a:p>
            <a:endParaRPr lang="nl-BE" baseline="0" dirty="0" smtClean="0"/>
          </a:p>
          <a:p>
            <a:r>
              <a:rPr lang="nl-BE" baseline="0" dirty="0" smtClean="0"/>
              <a:t>Change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dark</a:t>
            </a:r>
            <a:r>
              <a:rPr lang="nl-BE" baseline="0" dirty="0" smtClean="0"/>
              <a:t> </a:t>
            </a:r>
            <a:r>
              <a:rPr lang="nl-BE" baseline="0" dirty="0" err="1" smtClean="0"/>
              <a:t>barground</a:t>
            </a:r>
            <a:r>
              <a:rPr lang="nl-BE" baseline="0" dirty="0" smtClean="0"/>
              <a:t> on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second slide</a:t>
            </a:r>
          </a:p>
          <a:p>
            <a:r>
              <a:rPr lang="nl-BE" baseline="0" dirty="0" smtClean="0"/>
              <a:t>Keep me up at </a:t>
            </a:r>
            <a:r>
              <a:rPr lang="nl-BE" baseline="0" dirty="0" err="1" smtClean="0"/>
              <a:t>night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only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once</a:t>
            </a:r>
            <a:endParaRPr lang="nl-BE" baseline="0" dirty="0" smtClean="0"/>
          </a:p>
          <a:p>
            <a:r>
              <a:rPr lang="nl-BE" baseline="0" dirty="0" smtClean="0"/>
              <a:t>Tone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order of information</a:t>
            </a:r>
          </a:p>
          <a:p>
            <a:r>
              <a:rPr lang="nl-BE" baseline="0" dirty="0" smtClean="0"/>
              <a:t>Too </a:t>
            </a:r>
            <a:r>
              <a:rPr lang="nl-BE" baseline="0" dirty="0" err="1" smtClean="0"/>
              <a:t>tentative</a:t>
            </a:r>
            <a:r>
              <a:rPr lang="nl-BE" baseline="0" dirty="0" smtClean="0"/>
              <a:t> : ‘ i feel ready </a:t>
            </a:r>
            <a:r>
              <a:rPr lang="nl-BE" baseline="0" dirty="0" err="1" smtClean="0"/>
              <a:t>for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this</a:t>
            </a:r>
            <a:r>
              <a:rPr lang="nl-BE" baseline="0" dirty="0" smtClean="0"/>
              <a:t>’, ‘</a:t>
            </a:r>
            <a:r>
              <a:rPr lang="nl-BE" baseline="0" dirty="0" err="1" smtClean="0"/>
              <a:t>could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be</a:t>
            </a:r>
            <a:r>
              <a:rPr lang="nl-BE" baseline="0" dirty="0" smtClean="0"/>
              <a:t> a guideline’, ‘</a:t>
            </a:r>
            <a:r>
              <a:rPr lang="nl-BE" baseline="0" dirty="0" err="1" smtClean="0"/>
              <a:t>gain</a:t>
            </a:r>
            <a:r>
              <a:rPr lang="nl-BE" baseline="0" dirty="0" smtClean="0"/>
              <a:t> basic </a:t>
            </a:r>
            <a:r>
              <a:rPr lang="nl-BE" baseline="0" dirty="0" err="1" smtClean="0"/>
              <a:t>knowledge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vs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really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understand</a:t>
            </a:r>
            <a:r>
              <a:rPr lang="nl-BE" baseline="0" dirty="0" smtClean="0"/>
              <a:t>’</a:t>
            </a:r>
          </a:p>
          <a:p>
            <a:r>
              <a:rPr lang="nl-BE" baseline="0" dirty="0" err="1" smtClean="0"/>
              <a:t>Structure</a:t>
            </a:r>
            <a:r>
              <a:rPr lang="nl-BE" baseline="0" dirty="0" smtClean="0"/>
              <a:t>: </a:t>
            </a:r>
            <a:r>
              <a:rPr lang="nl-BE" baseline="0" dirty="0" err="1" smtClean="0"/>
              <a:t>blankspot</a:t>
            </a:r>
            <a:r>
              <a:rPr lang="nl-BE" baseline="0" dirty="0" smtClean="0"/>
              <a:t> of </a:t>
            </a:r>
            <a:r>
              <a:rPr lang="nl-BE" baseline="0" dirty="0" err="1" smtClean="0"/>
              <a:t>central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Africa</a:t>
            </a:r>
            <a:endParaRPr lang="nl-BE" baseline="0" dirty="0" smtClean="0"/>
          </a:p>
          <a:p>
            <a:r>
              <a:rPr lang="nl-BE" baseline="0" dirty="0" smtClean="0"/>
              <a:t>Was </a:t>
            </a:r>
            <a:r>
              <a:rPr lang="nl-BE" baseline="0" dirty="0" err="1" smtClean="0"/>
              <a:t>not</a:t>
            </a:r>
            <a:r>
              <a:rPr lang="nl-BE" baseline="0" dirty="0" smtClean="0"/>
              <a:t> a </a:t>
            </a:r>
            <a:r>
              <a:rPr lang="nl-BE" baseline="0" dirty="0" err="1" smtClean="0"/>
              <a:t>very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clear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transition</a:t>
            </a:r>
            <a:r>
              <a:rPr lang="nl-BE" baseline="0" dirty="0" smtClean="0"/>
              <a:t> </a:t>
            </a:r>
            <a:r>
              <a:rPr lang="nl-BE" baseline="0" dirty="0" err="1" smtClean="0"/>
              <a:t>into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workpackage</a:t>
            </a:r>
            <a:r>
              <a:rPr lang="nl-BE" baseline="0" dirty="0" smtClean="0"/>
              <a:t>, </a:t>
            </a:r>
            <a:r>
              <a:rPr lang="nl-BE" baseline="0" dirty="0" err="1" smtClean="0"/>
              <a:t>rework</a:t>
            </a:r>
            <a:r>
              <a:rPr lang="nl-BE" baseline="0" dirty="0" smtClean="0"/>
              <a:t> slide of </a:t>
            </a:r>
            <a:r>
              <a:rPr lang="nl-BE" baseline="0" dirty="0" err="1" smtClean="0"/>
              <a:t>WPs</a:t>
            </a:r>
            <a:endParaRPr lang="nl-BE" baseline="0" dirty="0" smtClean="0"/>
          </a:p>
          <a:p>
            <a:r>
              <a:rPr lang="nl-BE" baseline="0" dirty="0" err="1" smtClean="0"/>
              <a:t>Techniques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why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not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refer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to</a:t>
            </a:r>
            <a:r>
              <a:rPr lang="nl-BE" baseline="0" dirty="0" smtClean="0"/>
              <a:t> Vienna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FSU, </a:t>
            </a:r>
            <a:r>
              <a:rPr lang="nl-BE" baseline="0" dirty="0" err="1" smtClean="0"/>
              <a:t>maybe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remove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locations</a:t>
            </a:r>
            <a:endParaRPr lang="nl-BE" baseline="0" dirty="0" smtClean="0"/>
          </a:p>
          <a:p>
            <a:r>
              <a:rPr lang="nl-BE" baseline="0" dirty="0" err="1" smtClean="0"/>
              <a:t>Integrate</a:t>
            </a:r>
            <a:r>
              <a:rPr lang="nl-BE" baseline="0" dirty="0" smtClean="0"/>
              <a:t> ‘novelty’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‘me’ </a:t>
            </a:r>
            <a:r>
              <a:rPr lang="nl-BE" baseline="0" dirty="0" err="1" smtClean="0"/>
              <a:t>into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storyline </a:t>
            </a:r>
            <a:r>
              <a:rPr lang="nl-BE" baseline="0" dirty="0" err="1" smtClean="0"/>
              <a:t>instead</a:t>
            </a:r>
            <a:r>
              <a:rPr lang="nl-BE" baseline="0" dirty="0" smtClean="0"/>
              <a:t> of </a:t>
            </a:r>
            <a:r>
              <a:rPr lang="nl-BE" baseline="0" dirty="0" err="1" smtClean="0"/>
              <a:t>explicetly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saying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this</a:t>
            </a:r>
            <a:r>
              <a:rPr lang="nl-BE" baseline="0" dirty="0" smtClean="0"/>
              <a:t> ‘bingo card of criteria’.</a:t>
            </a:r>
          </a:p>
          <a:p>
            <a:r>
              <a:rPr lang="nl-BE" baseline="0" dirty="0" smtClean="0"/>
              <a:t>Start </a:t>
            </a:r>
            <a:r>
              <a:rPr lang="nl-BE" baseline="0" dirty="0" err="1" smtClean="0"/>
              <a:t>with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satellite</a:t>
            </a:r>
            <a:r>
              <a:rPr lang="nl-BE" baseline="0" dirty="0" smtClean="0"/>
              <a:t> image</a:t>
            </a:r>
          </a:p>
          <a:p>
            <a:r>
              <a:rPr lang="nl-BE" baseline="0" dirty="0" smtClean="0"/>
              <a:t>Lost </a:t>
            </a:r>
            <a:r>
              <a:rPr lang="nl-BE" baseline="0" dirty="0" err="1" smtClean="0"/>
              <a:t>with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question, </a:t>
            </a:r>
            <a:r>
              <a:rPr lang="nl-BE" baseline="0" dirty="0" err="1" smtClean="0"/>
              <a:t>stronger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answer</a:t>
            </a:r>
            <a:r>
              <a:rPr lang="nl-BE" baseline="0" dirty="0" smtClean="0"/>
              <a:t>…</a:t>
            </a:r>
          </a:p>
          <a:p>
            <a:endParaRPr lang="nl-BE" baseline="0" dirty="0" smtClean="0"/>
          </a:p>
          <a:p>
            <a:endParaRPr lang="nl-BE" baseline="0" dirty="0" smtClean="0"/>
          </a:p>
          <a:p>
            <a:endParaRPr lang="nl-BE" baseline="0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784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Snel focussen op studiegebied Congo </a:t>
            </a:r>
            <a:r>
              <a:rPr lang="nl-BE" dirty="0" err="1" smtClean="0"/>
              <a:t>Basin</a:t>
            </a:r>
            <a:endParaRPr lang="nl-BE" dirty="0" smtClean="0"/>
          </a:p>
          <a:p>
            <a:r>
              <a:rPr lang="nl-BE" baseline="0" dirty="0" smtClean="0"/>
              <a:t>Vermijden </a:t>
            </a:r>
            <a:r>
              <a:rPr lang="nl-BE" baseline="0" dirty="0" err="1" smtClean="0"/>
              <a:t>zuid-afrika</a:t>
            </a:r>
            <a:r>
              <a:rPr lang="nl-BE" baseline="0" dirty="0" smtClean="0"/>
              <a:t> </a:t>
            </a:r>
            <a:r>
              <a:rPr lang="nl-BE" baseline="0" dirty="0" err="1" smtClean="0"/>
              <a:t>vs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mauretania</a:t>
            </a:r>
            <a:endParaRPr lang="nl-BE" baseline="0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45F50-F135-4153-B48A-94229EF664D7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9873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Depositie</a:t>
            </a:r>
            <a:r>
              <a:rPr lang="nl-BE" baseline="0" dirty="0" smtClean="0"/>
              <a:t> langer blijven stilstaan</a:t>
            </a:r>
          </a:p>
          <a:p>
            <a:r>
              <a:rPr lang="nl-BE" baseline="0" dirty="0" smtClean="0"/>
              <a:t>Pijlen laten </a:t>
            </a:r>
            <a:r>
              <a:rPr lang="nl-BE" baseline="0" dirty="0" err="1" smtClean="0"/>
              <a:t>verschijenen</a:t>
            </a:r>
            <a:r>
              <a:rPr lang="nl-BE" baseline="0" dirty="0" smtClean="0"/>
              <a:t> en meer depositie benadrukken.</a:t>
            </a:r>
          </a:p>
          <a:p>
            <a:r>
              <a:rPr lang="nl-BE" baseline="0" dirty="0" err="1" smtClean="0"/>
              <a:t>Misshcien</a:t>
            </a:r>
            <a:r>
              <a:rPr lang="nl-BE" baseline="0" dirty="0" smtClean="0"/>
              <a:t> niet op as naar nul laten gaan</a:t>
            </a:r>
            <a:endParaRPr lang="nl-BE" dirty="0" smtClean="0"/>
          </a:p>
          <a:p>
            <a:r>
              <a:rPr lang="nl-BE" dirty="0" smtClean="0"/>
              <a:t>WP3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synthesis</a:t>
            </a:r>
            <a:r>
              <a:rPr lang="nl-BE" baseline="0" dirty="0" smtClean="0"/>
              <a:t> schrijven of voorstellen</a:t>
            </a:r>
          </a:p>
          <a:p>
            <a:r>
              <a:rPr lang="nl-BE" baseline="0" dirty="0" smtClean="0"/>
              <a:t>Cassave 5 tot 10 ton</a:t>
            </a:r>
          </a:p>
          <a:p>
            <a:r>
              <a:rPr lang="nl-BE" baseline="0" dirty="0" err="1" smtClean="0"/>
              <a:t>Tipping</a:t>
            </a:r>
            <a:r>
              <a:rPr lang="nl-BE" baseline="0" dirty="0" smtClean="0"/>
              <a:t> point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45F50-F135-4153-B48A-94229EF664D7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1202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F429-9164-442B-88DF-9914C36A6950}" type="datetimeFigureOut">
              <a:rPr lang="nl-BE" smtClean="0"/>
              <a:t>4/10/2019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4040-51C9-4CC9-8234-D0A903EDD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398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F429-9164-442B-88DF-9914C36A6950}" type="datetimeFigureOut">
              <a:rPr lang="nl-BE" smtClean="0"/>
              <a:t>4/10/2019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4040-51C9-4CC9-8234-D0A903EDD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1305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F429-9164-442B-88DF-9914C36A6950}" type="datetimeFigureOut">
              <a:rPr lang="nl-BE" smtClean="0"/>
              <a:t>4/10/2019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4040-51C9-4CC9-8234-D0A903EDD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6579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42977" y="979594"/>
            <a:ext cx="11549023" cy="4573969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907842" y="1607344"/>
            <a:ext cx="10676456" cy="3119285"/>
          </a:xfrm>
        </p:spPr>
        <p:txBody>
          <a:bodyPr anchor="b">
            <a:noAutofit/>
          </a:bodyPr>
          <a:lstStyle>
            <a:lvl1pPr algn="l">
              <a:lnSpc>
                <a:spcPts val="7734"/>
              </a:lnSpc>
              <a:defRPr sz="7031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902456" y="4833784"/>
            <a:ext cx="10681842" cy="410063"/>
          </a:xfrm>
        </p:spPr>
        <p:txBody>
          <a:bodyPr>
            <a:normAutofit/>
          </a:bodyPr>
          <a:lstStyle>
            <a:lvl1pPr marL="0" indent="0" algn="l">
              <a:lnSpc>
                <a:spcPts val="2531"/>
              </a:lnSpc>
              <a:buNone/>
              <a:defRPr sz="2109">
                <a:solidFill>
                  <a:srgbClr val="FFD200"/>
                </a:solidFill>
              </a:defRPr>
            </a:lvl1pPr>
            <a:lvl2pPr marL="457144" indent="0" algn="ctr">
              <a:buNone/>
              <a:defRPr sz="2000"/>
            </a:lvl2pPr>
            <a:lvl3pPr marL="914289" indent="0" algn="ctr">
              <a:buNone/>
              <a:defRPr sz="1800"/>
            </a:lvl3pPr>
            <a:lvl4pPr marL="1371433" indent="0" algn="ctr">
              <a:buNone/>
              <a:defRPr sz="1600"/>
            </a:lvl4pPr>
            <a:lvl5pPr marL="1828577" indent="0" algn="ctr">
              <a:buNone/>
              <a:defRPr sz="1600"/>
            </a:lvl5pPr>
            <a:lvl6pPr marL="2285723" indent="0" algn="ctr">
              <a:buNone/>
              <a:defRPr sz="1600"/>
            </a:lvl6pPr>
            <a:lvl7pPr marL="2742867" indent="0" algn="ctr">
              <a:buNone/>
              <a:defRPr sz="1600"/>
            </a:lvl7pPr>
            <a:lvl8pPr marL="3200011" indent="0" algn="ctr">
              <a:buNone/>
              <a:defRPr sz="1600"/>
            </a:lvl8pPr>
            <a:lvl9pPr marL="3657156" indent="0" algn="ctr">
              <a:buNone/>
              <a:defRPr sz="1600"/>
            </a:lvl9pPr>
          </a:lstStyle>
          <a:p>
            <a:r>
              <a:rPr lang="en-GB" noProof="0" dirty="0"/>
              <a:t>Click to add subtitle / presenter / date [</a:t>
            </a:r>
            <a:r>
              <a:rPr lang="en-GB" noProof="0" dirty="0" err="1"/>
              <a:t>dd</a:t>
            </a:r>
            <a:r>
              <a:rPr lang="en-GB" noProof="0" dirty="0"/>
              <a:t>-mm-</a:t>
            </a:r>
            <a:r>
              <a:rPr lang="en-GB" noProof="0" dirty="0" err="1"/>
              <a:t>yyyy</a:t>
            </a:r>
            <a:r>
              <a:rPr lang="en-GB" noProof="0" dirty="0"/>
              <a:t>]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964465" y="4505625"/>
            <a:ext cx="10555957" cy="405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2250419" y="5882625"/>
            <a:ext cx="1607442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1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4017339" y="5882625"/>
            <a:ext cx="1607442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2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86791" y="5882625"/>
            <a:ext cx="1632756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3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7556242" y="5882625"/>
            <a:ext cx="1632756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4</a:t>
            </a:r>
          </a:p>
        </p:txBody>
      </p:sp>
      <p:sp>
        <p:nvSpPr>
          <p:cNvPr id="16" name="Oranisation Placeholder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6033553" y="277740"/>
            <a:ext cx="5832356" cy="379688"/>
          </a:xfrm>
        </p:spPr>
        <p:txBody>
          <a:bodyPr anchor="b" anchorCtr="0">
            <a:normAutofit/>
          </a:bodyPr>
          <a:lstStyle>
            <a:lvl1pPr>
              <a:lnSpc>
                <a:spcPts val="1195"/>
              </a:lnSpc>
              <a:defRPr sz="984" b="1" i="0" u="sng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1pPr>
            <a:lvl2pPr marL="0" indent="0">
              <a:lnSpc>
                <a:spcPts val="1195"/>
              </a:lnSpc>
              <a:buNone/>
              <a:defRPr sz="984" cap="all" baseline="0">
                <a:solidFill>
                  <a:srgbClr val="1E64C8"/>
                </a:solidFill>
              </a:defRPr>
            </a:lvl2pPr>
          </a:lstStyle>
          <a:p>
            <a:pPr lvl="0"/>
            <a:r>
              <a:rPr lang="en-GB" noProof="0" dirty="0"/>
              <a:t>Click to edit organisation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1" y="0"/>
            <a:ext cx="2938959" cy="9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19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F429-9164-442B-88DF-9914C36A6950}" type="datetimeFigureOut">
              <a:rPr lang="nl-BE" smtClean="0"/>
              <a:t>4/10/2019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4040-51C9-4CC9-8234-D0A903EDD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6173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F429-9164-442B-88DF-9914C36A6950}" type="datetimeFigureOut">
              <a:rPr lang="nl-BE" smtClean="0"/>
              <a:t>4/10/2019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4040-51C9-4CC9-8234-D0A903EDD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120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F429-9164-442B-88DF-9914C36A6950}" type="datetimeFigureOut">
              <a:rPr lang="nl-BE" smtClean="0"/>
              <a:t>4/10/2019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4040-51C9-4CC9-8234-D0A903EDD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8798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F429-9164-442B-88DF-9914C36A6950}" type="datetimeFigureOut">
              <a:rPr lang="nl-BE" smtClean="0"/>
              <a:t>4/10/2019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4040-51C9-4CC9-8234-D0A903EDD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0887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F429-9164-442B-88DF-9914C36A6950}" type="datetimeFigureOut">
              <a:rPr lang="nl-BE" smtClean="0"/>
              <a:t>4/10/2019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4040-51C9-4CC9-8234-D0A903EDD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7624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F429-9164-442B-88DF-9914C36A6950}" type="datetimeFigureOut">
              <a:rPr lang="nl-BE" smtClean="0"/>
              <a:t>4/10/2019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4040-51C9-4CC9-8234-D0A903EDD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998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F429-9164-442B-88DF-9914C36A6950}" type="datetimeFigureOut">
              <a:rPr lang="nl-BE" smtClean="0"/>
              <a:t>4/10/2019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4040-51C9-4CC9-8234-D0A903EDD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5764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F429-9164-442B-88DF-9914C36A6950}" type="datetimeFigureOut">
              <a:rPr lang="nl-BE" smtClean="0"/>
              <a:t>4/10/2019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4040-51C9-4CC9-8234-D0A903EDD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7714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5F429-9164-442B-88DF-9914C36A6950}" type="datetimeFigureOut">
              <a:rPr lang="nl-BE" smtClean="0"/>
              <a:t>4/10/2019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E4040-51C9-4CC9-8234-D0A903EDD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014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jpeg"/><Relationship Id="rId3" Type="http://schemas.openxmlformats.org/officeDocument/2006/relationships/image" Target="../media/image9.jpe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jpe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jpeg"/><Relationship Id="rId27" Type="http://schemas.openxmlformats.org/officeDocument/2006/relationships/image" Target="../media/image33.png"/><Relationship Id="rId30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ugent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401" y="-151322"/>
            <a:ext cx="1650924" cy="132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1971" t="17704" r="11314" b="25925"/>
          <a:stretch/>
        </p:blipFill>
        <p:spPr>
          <a:xfrm>
            <a:off x="609600" y="985521"/>
            <a:ext cx="11558954" cy="4571218"/>
          </a:xfrm>
          <a:prstGeom prst="rect">
            <a:avLst/>
          </a:prstGeom>
        </p:spPr>
      </p:pic>
      <p:sp>
        <p:nvSpPr>
          <p:cNvPr id="6" name="Text Placeholder Organsation L1/L2"/>
          <p:cNvSpPr>
            <a:spLocks noGrp="1"/>
          </p:cNvSpPr>
          <p:nvPr>
            <p:ph type="body" sz="quarter" idx="15"/>
          </p:nvPr>
        </p:nvSpPr>
        <p:spPr>
          <a:xfrm>
            <a:off x="5930654" y="175079"/>
            <a:ext cx="6818824" cy="4840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266" dirty="0">
                <a:latin typeface="+mj-lt"/>
              </a:rPr>
              <a:t>department of Green chemistry and technology/ Department of environment</a:t>
            </a:r>
          </a:p>
          <a:p>
            <a:pPr lvl="1"/>
            <a:r>
              <a:rPr lang="en-GB" sz="1266" dirty="0">
                <a:latin typeface="+mj-lt"/>
              </a:rPr>
              <a:t>research group Isotope bioscience laboratory (</a:t>
            </a:r>
            <a:r>
              <a:rPr lang="en-GB" sz="1266" dirty="0" err="1">
                <a:latin typeface="+mj-lt"/>
              </a:rPr>
              <a:t>isofys</a:t>
            </a:r>
            <a:r>
              <a:rPr lang="en-GB" sz="1266" dirty="0" smtClean="0">
                <a:latin typeface="+mj-lt"/>
              </a:rPr>
              <a:t>)</a:t>
            </a:r>
            <a:endParaRPr lang="en-GB" sz="1266" dirty="0">
              <a:latin typeface="+mj-lt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ctrTitle"/>
          </p:nvPr>
        </p:nvSpPr>
        <p:spPr>
          <a:xfrm>
            <a:off x="997059" y="4241788"/>
            <a:ext cx="11283841" cy="665343"/>
          </a:xfrm>
          <a:solidFill>
            <a:srgbClr val="4D4D4D">
              <a:alpha val="85098"/>
            </a:srgbClr>
          </a:solidFill>
        </p:spPr>
        <p:txBody>
          <a:bodyPr anchor="ctr"/>
          <a:lstStyle/>
          <a:p>
            <a:pPr>
              <a:lnSpc>
                <a:spcPts val="2461"/>
              </a:lnSpc>
            </a:pPr>
            <a:r>
              <a:rPr lang="en-US" sz="3200" b="1" u="none" dirty="0" smtClean="0"/>
              <a:t>Forest monitoring in the Congo Basin</a:t>
            </a:r>
            <a:endParaRPr lang="nl-NL" sz="3200" b="1" dirty="0">
              <a:latin typeface="UGent Panno Text" panose="02000506040000040003" pitchFamily="2" charset="0"/>
            </a:endParaRPr>
          </a:p>
        </p:txBody>
      </p:sp>
      <p:sp>
        <p:nvSpPr>
          <p:cNvPr id="11" name="Ondertitel 10"/>
          <p:cNvSpPr>
            <a:spLocks noGrp="1"/>
          </p:cNvSpPr>
          <p:nvPr>
            <p:ph type="subTitle" idx="1"/>
          </p:nvPr>
        </p:nvSpPr>
        <p:spPr>
          <a:xfrm>
            <a:off x="908159" y="5794730"/>
            <a:ext cx="11283840" cy="729452"/>
          </a:xfrm>
          <a:solidFill>
            <a:srgbClr val="4D4D4D">
              <a:alpha val="92941"/>
            </a:srgbClr>
          </a:solidFill>
        </p:spPr>
        <p:txBody>
          <a:bodyPr anchor="ctr">
            <a:normAutofit/>
          </a:bodyPr>
          <a:lstStyle/>
          <a:p>
            <a:r>
              <a:rPr lang="nl-NL" sz="2800" dirty="0" smtClean="0">
                <a:latin typeface="+mj-lt"/>
              </a:rPr>
              <a:t>Prof. Pascal </a:t>
            </a:r>
            <a:r>
              <a:rPr lang="nl-NL" sz="2800" dirty="0" err="1" smtClean="0">
                <a:latin typeface="+mj-lt"/>
              </a:rPr>
              <a:t>Boeckx</a:t>
            </a:r>
            <a:r>
              <a:rPr lang="nl-NL" sz="2800" dirty="0" smtClean="0">
                <a:latin typeface="+mj-lt"/>
              </a:rPr>
              <a:t> </a:t>
            </a:r>
            <a:r>
              <a:rPr lang="nl-NL" sz="2800" dirty="0" err="1" smtClean="0">
                <a:latin typeface="+mj-lt"/>
              </a:rPr>
              <a:t>and</a:t>
            </a:r>
            <a:r>
              <a:rPr lang="nl-NL" sz="2800" dirty="0" smtClean="0">
                <a:latin typeface="+mj-lt"/>
              </a:rPr>
              <a:t> Dr. Marijn Bauters</a:t>
            </a:r>
          </a:p>
        </p:txBody>
      </p:sp>
    </p:spTree>
    <p:extLst>
      <p:ext uri="{BB962C8B-B14F-4D97-AF65-F5344CB8AC3E}">
        <p14:creationId xmlns:p14="http://schemas.microsoft.com/office/powerpoint/2010/main" val="392023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3800" y="-450197"/>
            <a:ext cx="15067212" cy="810929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1991606" y="-106834"/>
            <a:ext cx="5423418" cy="2661216"/>
            <a:chOff x="-2649630" y="-126338"/>
            <a:chExt cx="5423418" cy="2661216"/>
          </a:xfrm>
        </p:grpSpPr>
        <p:grpSp>
          <p:nvGrpSpPr>
            <p:cNvPr id="4" name="Group 3"/>
            <p:cNvGrpSpPr/>
            <p:nvPr/>
          </p:nvGrpSpPr>
          <p:grpSpPr>
            <a:xfrm>
              <a:off x="-2649630" y="-126338"/>
              <a:ext cx="5423418" cy="2661216"/>
              <a:chOff x="-2649630" y="-126338"/>
              <a:chExt cx="5423418" cy="2661216"/>
            </a:xfrm>
          </p:grpSpPr>
          <p:pic>
            <p:nvPicPr>
              <p:cNvPr id="1026" name="Picture 2" descr="Gerelateerde afbeeldin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177909" y="-126338"/>
                <a:ext cx="4951697" cy="26612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-2649630" y="966320"/>
                <a:ext cx="2749987" cy="1365400"/>
              </a:xfrm>
              <a:prstGeom prst="rect">
                <a:avLst/>
              </a:prstGeom>
              <a:solidFill>
                <a:srgbClr val="76B2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-2128078" y="2447756"/>
                <a:ext cx="2749987" cy="87122"/>
              </a:xfrm>
              <a:prstGeom prst="rect">
                <a:avLst/>
              </a:prstGeom>
              <a:solidFill>
                <a:srgbClr val="76AA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354636" y="604684"/>
              <a:ext cx="1606899" cy="111235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3074" name="Picture 2" descr="https://science.sciencemag.org/content/sci/346/6206/234/F1.large.jpg?width=800&amp;height=600&amp;carousel=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0"/>
          <a:stretch/>
        </p:blipFill>
        <p:spPr bwMode="auto">
          <a:xfrm>
            <a:off x="0" y="0"/>
            <a:ext cx="5515453" cy="400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2057776" y="3205480"/>
            <a:ext cx="418455" cy="77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48000" y="1531285"/>
            <a:ext cx="1371" cy="151773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498013" y="3023643"/>
            <a:ext cx="2764274" cy="964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70812" y="3053080"/>
            <a:ext cx="5166" cy="152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35855" y="2643389"/>
            <a:ext cx="71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/>
              <a:t>+15%</a:t>
            </a:r>
            <a:endParaRPr lang="nl-BE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380496" y="2133655"/>
            <a:ext cx="881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/>
              <a:t>+400%</a:t>
            </a:r>
            <a:endParaRPr lang="nl-BE" b="1" dirty="0"/>
          </a:p>
        </p:txBody>
      </p:sp>
      <p:pic>
        <p:nvPicPr>
          <p:cNvPr id="18" name="Picture 2" descr="Afbeeldingsresultaat voor africa charco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442" y="3921007"/>
            <a:ext cx="5685895" cy="373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Afbeeldingsresultaat voor shifting cultivat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767" y="218538"/>
            <a:ext cx="7682914" cy="566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56835" y="6366536"/>
            <a:ext cx="326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/>
              <a:t>Hansen et al. 2013 </a:t>
            </a:r>
            <a:r>
              <a:rPr lang="nl-BE" b="1" i="1" dirty="0" err="1" smtClean="0"/>
              <a:t>Science</a:t>
            </a:r>
            <a:endParaRPr lang="nl-BE" b="1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2501015" y="367599"/>
            <a:ext cx="326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/>
              <a:t>Gerland</a:t>
            </a:r>
            <a:r>
              <a:rPr lang="nl-BE" dirty="0" smtClean="0"/>
              <a:t> et al. 2014 </a:t>
            </a:r>
            <a:r>
              <a:rPr lang="nl-BE" i="1" dirty="0" err="1" smtClean="0"/>
              <a:t>Science</a:t>
            </a:r>
            <a:endParaRPr lang="nl-BE" i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400044" y="110370"/>
            <a:ext cx="12225508" cy="6747630"/>
            <a:chOff x="562187" y="304800"/>
            <a:chExt cx="11747141" cy="6442830"/>
          </a:xfrm>
        </p:grpSpPr>
        <p:sp>
          <p:nvSpPr>
            <p:cNvPr id="25" name="Rectangle 24"/>
            <p:cNvSpPr/>
            <p:nvPr/>
          </p:nvSpPr>
          <p:spPr>
            <a:xfrm>
              <a:off x="562187" y="304800"/>
              <a:ext cx="10814358" cy="6442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76715" y="482228"/>
              <a:ext cx="9499831" cy="3597594"/>
            </a:xfrm>
            <a:prstGeom prst="rect">
              <a:avLst/>
            </a:prstGeom>
          </p:spPr>
        </p:pic>
        <p:sp>
          <p:nvSpPr>
            <p:cNvPr id="28" name="Right Arrow 27"/>
            <p:cNvSpPr/>
            <p:nvPr/>
          </p:nvSpPr>
          <p:spPr>
            <a:xfrm>
              <a:off x="1803870" y="5861183"/>
              <a:ext cx="8417506" cy="143990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266"/>
            </a:p>
          </p:txBody>
        </p:sp>
        <p:sp>
          <p:nvSpPr>
            <p:cNvPr id="29" name="Right Arrow 28"/>
            <p:cNvSpPr/>
            <p:nvPr/>
          </p:nvSpPr>
          <p:spPr>
            <a:xfrm rot="16200000" flipV="1">
              <a:off x="825687" y="4889982"/>
              <a:ext cx="2093374" cy="137007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266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2079415" y="4396358"/>
              <a:ext cx="6704920" cy="1356233"/>
            </a:xfrm>
            <a:custGeom>
              <a:avLst/>
              <a:gdLst>
                <a:gd name="connsiteX0" fmla="*/ 0 w 9535886"/>
                <a:gd name="connsiteY0" fmla="*/ 1928865 h 1928865"/>
                <a:gd name="connsiteX1" fmla="*/ 1698172 w 9535886"/>
                <a:gd name="connsiteY1" fmla="*/ 851180 h 1928865"/>
                <a:gd name="connsiteX2" fmla="*/ 6531429 w 9535886"/>
                <a:gd name="connsiteY2" fmla="*/ 132723 h 1928865"/>
                <a:gd name="connsiteX3" fmla="*/ 9535886 w 9535886"/>
                <a:gd name="connsiteY3" fmla="*/ 2094 h 1928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35886" h="1928865">
                  <a:moveTo>
                    <a:pt x="0" y="1928865"/>
                  </a:moveTo>
                  <a:cubicBezTo>
                    <a:pt x="304800" y="1539701"/>
                    <a:pt x="609601" y="1150537"/>
                    <a:pt x="1698172" y="851180"/>
                  </a:cubicBezTo>
                  <a:cubicBezTo>
                    <a:pt x="2786743" y="551823"/>
                    <a:pt x="5225143" y="274237"/>
                    <a:pt x="6531429" y="132723"/>
                  </a:cubicBezTo>
                  <a:cubicBezTo>
                    <a:pt x="7837715" y="-8791"/>
                    <a:pt x="8686800" y="-3349"/>
                    <a:pt x="9535886" y="2094"/>
                  </a:cubicBezTo>
                </a:path>
              </a:pathLst>
            </a:custGeom>
            <a:noFill/>
            <a:ln w="31750">
              <a:solidFill>
                <a:srgbClr val="1E64C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266"/>
            </a:p>
          </p:txBody>
        </p:sp>
        <p:sp>
          <p:nvSpPr>
            <p:cNvPr id="31" name="TextBox 30"/>
            <p:cNvSpPr txBox="1"/>
            <p:nvPr/>
          </p:nvSpPr>
          <p:spPr>
            <a:xfrm rot="16200000">
              <a:off x="348104" y="4263039"/>
              <a:ext cx="2388054" cy="1390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BE" sz="1758" b="1" dirty="0">
                  <a:ln>
                    <a:solidFill>
                      <a:schemeClr val="accent1"/>
                    </a:solidFill>
                  </a:ln>
                  <a:solidFill>
                    <a:schemeClr val="accent1">
                      <a:lumMod val="75000"/>
                    </a:schemeClr>
                  </a:solidFill>
                </a:rPr>
                <a:t>AGC</a:t>
              </a:r>
            </a:p>
            <a:p>
              <a:pPr algn="ctr">
                <a:lnSpc>
                  <a:spcPct val="120000"/>
                </a:lnSpc>
              </a:pPr>
              <a:r>
                <a:rPr lang="nl-BE" sz="1758" dirty="0"/>
                <a:t> </a:t>
              </a:r>
            </a:p>
            <a:p>
              <a:pPr algn="ctr">
                <a:lnSpc>
                  <a:spcPct val="120000"/>
                </a:lnSpc>
              </a:pPr>
              <a:r>
                <a:rPr lang="nl-BE" sz="1758" dirty="0"/>
                <a:t> </a:t>
              </a:r>
            </a:p>
            <a:p>
              <a:pPr>
                <a:lnSpc>
                  <a:spcPct val="120000"/>
                </a:lnSpc>
              </a:pPr>
              <a:endParaRPr lang="nl-BE" sz="1758" dirty="0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2020899" y="4123366"/>
              <a:ext cx="7300452" cy="902251"/>
            </a:xfrm>
            <a:custGeom>
              <a:avLst/>
              <a:gdLst>
                <a:gd name="connsiteX0" fmla="*/ 0 w 10382865"/>
                <a:gd name="connsiteY0" fmla="*/ 582078 h 1283202"/>
                <a:gd name="connsiteX1" fmla="*/ 1297858 w 10382865"/>
                <a:gd name="connsiteY1" fmla="*/ 1260504 h 1283202"/>
                <a:gd name="connsiteX2" fmla="*/ 5220929 w 10382865"/>
                <a:gd name="connsiteY2" fmla="*/ 1024530 h 1283202"/>
                <a:gd name="connsiteX3" fmla="*/ 8495071 w 10382865"/>
                <a:gd name="connsiteY3" fmla="*/ 80633 h 1283202"/>
                <a:gd name="connsiteX4" fmla="*/ 10382865 w 10382865"/>
                <a:gd name="connsiteY4" fmla="*/ 51136 h 1283202"/>
                <a:gd name="connsiteX5" fmla="*/ 10382865 w 10382865"/>
                <a:gd name="connsiteY5" fmla="*/ 51136 h 1283202"/>
                <a:gd name="connsiteX6" fmla="*/ 10382865 w 10382865"/>
                <a:gd name="connsiteY6" fmla="*/ 51136 h 128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2865" h="1283202">
                  <a:moveTo>
                    <a:pt x="0" y="582078"/>
                  </a:moveTo>
                  <a:cubicBezTo>
                    <a:pt x="213851" y="884420"/>
                    <a:pt x="427703" y="1186762"/>
                    <a:pt x="1297858" y="1260504"/>
                  </a:cubicBezTo>
                  <a:cubicBezTo>
                    <a:pt x="2168013" y="1334246"/>
                    <a:pt x="4021394" y="1221175"/>
                    <a:pt x="5220929" y="1024530"/>
                  </a:cubicBezTo>
                  <a:cubicBezTo>
                    <a:pt x="6420464" y="827885"/>
                    <a:pt x="7634748" y="242865"/>
                    <a:pt x="8495071" y="80633"/>
                  </a:cubicBezTo>
                  <a:cubicBezTo>
                    <a:pt x="9355394" y="-81599"/>
                    <a:pt x="10382865" y="51136"/>
                    <a:pt x="10382865" y="51136"/>
                  </a:cubicBezTo>
                  <a:lnTo>
                    <a:pt x="10382865" y="51136"/>
                  </a:lnTo>
                  <a:lnTo>
                    <a:pt x="10382865" y="51136"/>
                  </a:lnTo>
                </a:path>
              </a:pathLst>
            </a:custGeom>
            <a:noFill/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266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2092256" y="4283760"/>
              <a:ext cx="7312054" cy="1588208"/>
            </a:xfrm>
            <a:custGeom>
              <a:avLst/>
              <a:gdLst>
                <a:gd name="connsiteX0" fmla="*/ 16501 w 10399366"/>
                <a:gd name="connsiteY0" fmla="*/ 2241755 h 2258784"/>
                <a:gd name="connsiteX1" fmla="*/ 399960 w 10399366"/>
                <a:gd name="connsiteY1" fmla="*/ 2241755 h 2258784"/>
                <a:gd name="connsiteX2" fmla="*/ 2700708 w 10399366"/>
                <a:gd name="connsiteY2" fmla="*/ 2064774 h 2258784"/>
                <a:gd name="connsiteX3" fmla="*/ 3585611 w 10399366"/>
                <a:gd name="connsiteY3" fmla="*/ 1327355 h 2258784"/>
                <a:gd name="connsiteX4" fmla="*/ 4794979 w 10399366"/>
                <a:gd name="connsiteY4" fmla="*/ 294967 h 2258784"/>
                <a:gd name="connsiteX5" fmla="*/ 10399366 w 10399366"/>
                <a:gd name="connsiteY5" fmla="*/ 0 h 225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99366" h="2258784">
                  <a:moveTo>
                    <a:pt x="16501" y="2241755"/>
                  </a:moveTo>
                  <a:cubicBezTo>
                    <a:pt x="-15454" y="2256503"/>
                    <a:pt x="-47408" y="2271252"/>
                    <a:pt x="399960" y="2241755"/>
                  </a:cubicBezTo>
                  <a:cubicBezTo>
                    <a:pt x="847328" y="2212258"/>
                    <a:pt x="2169766" y="2217174"/>
                    <a:pt x="2700708" y="2064774"/>
                  </a:cubicBezTo>
                  <a:cubicBezTo>
                    <a:pt x="3231650" y="1912374"/>
                    <a:pt x="3585611" y="1327355"/>
                    <a:pt x="3585611" y="1327355"/>
                  </a:cubicBezTo>
                  <a:cubicBezTo>
                    <a:pt x="3934656" y="1032387"/>
                    <a:pt x="3659353" y="516193"/>
                    <a:pt x="4794979" y="294967"/>
                  </a:cubicBezTo>
                  <a:cubicBezTo>
                    <a:pt x="5930605" y="73741"/>
                    <a:pt x="8164985" y="36870"/>
                    <a:pt x="10399366" y="0"/>
                  </a:cubicBezTo>
                </a:path>
              </a:pathLst>
            </a:custGeom>
            <a:noFill/>
            <a:ln w="3175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266"/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348104" y="4263039"/>
              <a:ext cx="2388054" cy="1390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BE" sz="1758" dirty="0"/>
                <a:t> </a:t>
              </a:r>
            </a:p>
            <a:p>
              <a:pPr algn="ctr">
                <a:lnSpc>
                  <a:spcPct val="120000"/>
                </a:lnSpc>
              </a:pPr>
              <a:r>
                <a:rPr lang="nl-BE" sz="1758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SOC</a:t>
              </a:r>
            </a:p>
            <a:p>
              <a:pPr algn="ctr">
                <a:lnSpc>
                  <a:spcPct val="120000"/>
                </a:lnSpc>
              </a:pPr>
              <a:r>
                <a:rPr lang="nl-BE" sz="1758" dirty="0"/>
                <a:t> </a:t>
              </a:r>
            </a:p>
            <a:p>
              <a:pPr>
                <a:lnSpc>
                  <a:spcPct val="120000"/>
                </a:lnSpc>
              </a:pPr>
              <a:endParaRPr lang="nl-BE" sz="1758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6200000">
              <a:off x="348104" y="4330169"/>
              <a:ext cx="2388054" cy="1390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BE" sz="1758" dirty="0"/>
                <a:t> </a:t>
              </a:r>
            </a:p>
            <a:p>
              <a:pPr algn="ctr">
                <a:lnSpc>
                  <a:spcPct val="120000"/>
                </a:lnSpc>
              </a:pPr>
              <a:r>
                <a:rPr lang="nl-BE" sz="1758" dirty="0"/>
                <a:t> </a:t>
              </a:r>
            </a:p>
            <a:p>
              <a:pPr algn="ctr">
                <a:lnSpc>
                  <a:spcPct val="120000"/>
                </a:lnSpc>
              </a:pPr>
              <a:r>
                <a:rPr lang="nl-BE" sz="1758" dirty="0">
                  <a:ln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</a:rPr>
                <a:t>BIODIVERSITY</a:t>
              </a:r>
            </a:p>
            <a:p>
              <a:pPr>
                <a:lnSpc>
                  <a:spcPct val="120000"/>
                </a:lnSpc>
              </a:pPr>
              <a:endParaRPr lang="nl-BE" sz="1758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2561920" y="5782750"/>
              <a:ext cx="9069060" cy="964880"/>
              <a:chOff x="3749587" y="5834440"/>
              <a:chExt cx="9069060" cy="964880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6935950" y="5834440"/>
                <a:ext cx="5882697" cy="964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nl-BE" sz="5062" b="1" dirty="0" smtClean="0"/>
                  <a:t>~</a:t>
                </a:r>
                <a:endParaRPr lang="nl-BE" sz="5062" b="1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3749587" y="5838934"/>
                <a:ext cx="3259024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nl-BE" sz="3600" b="1" dirty="0" err="1" smtClean="0"/>
                  <a:t>finite</a:t>
                </a:r>
                <a:r>
                  <a:rPr lang="nl-BE" sz="3600" b="1" dirty="0" smtClean="0"/>
                  <a:t> resources</a:t>
                </a:r>
                <a:endParaRPr lang="nl-BE" sz="3600" b="1" dirty="0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4980713" y="3704519"/>
              <a:ext cx="1380821" cy="611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nl-BE" sz="2812" b="1" dirty="0"/>
                <a:t>Time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426631" y="5782750"/>
              <a:ext cx="5882697" cy="712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nl-BE" sz="3600" b="1" dirty="0" err="1" smtClean="0"/>
                <a:t>nutrients</a:t>
              </a:r>
              <a:endParaRPr lang="nl-BE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2366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01022" y="247928"/>
            <a:ext cx="2458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 smtClean="0">
                <a:solidFill>
                  <a:srgbClr val="C00000"/>
                </a:solidFill>
              </a:rPr>
              <a:t>input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096395" y="556238"/>
            <a:ext cx="1220" cy="418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801023" y="1382155"/>
            <a:ext cx="2458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 smtClean="0">
                <a:solidFill>
                  <a:srgbClr val="C00000"/>
                </a:solidFill>
              </a:rPr>
              <a:t>stock increase</a:t>
            </a:r>
          </a:p>
          <a:p>
            <a:r>
              <a:rPr lang="nl-BE" i="1" dirty="0" err="1" smtClean="0">
                <a:solidFill>
                  <a:srgbClr val="C00000"/>
                </a:solidFill>
              </a:rPr>
              <a:t>resorption</a:t>
            </a:r>
            <a:endParaRPr lang="nl-BE" i="1" dirty="0" smtClean="0">
              <a:solidFill>
                <a:srgbClr val="C00000"/>
              </a:solidFill>
            </a:endParaRPr>
          </a:p>
          <a:p>
            <a:endParaRPr lang="nl-BE" i="1" dirty="0" smtClean="0">
              <a:solidFill>
                <a:srgbClr val="C00000"/>
              </a:solidFill>
            </a:endParaRPr>
          </a:p>
          <a:p>
            <a:endParaRPr lang="nl-BE" i="1" baseline="-25000" dirty="0">
              <a:solidFill>
                <a:srgbClr val="C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588372" y="546026"/>
            <a:ext cx="2946" cy="7571814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84992" y="544809"/>
            <a:ext cx="46875" cy="757303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397228" y="532252"/>
            <a:ext cx="12301" cy="2184767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919238" y="544810"/>
            <a:ext cx="67421" cy="217220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519143" y="213263"/>
            <a:ext cx="1084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err="1" smtClean="0"/>
              <a:t>Agriculture</a:t>
            </a:r>
            <a:endParaRPr lang="nl-BE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3880048" y="214355"/>
            <a:ext cx="800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/>
              <a:t>6 </a:t>
            </a:r>
            <a:r>
              <a:rPr lang="nl-BE" sz="1400" dirty="0" err="1" smtClean="0"/>
              <a:t>yrs</a:t>
            </a:r>
            <a:endParaRPr lang="nl-BE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5282536" y="226552"/>
            <a:ext cx="714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/>
              <a:t>12 </a:t>
            </a:r>
            <a:r>
              <a:rPr lang="nl-BE" sz="1400" dirty="0" err="1" smtClean="0"/>
              <a:t>yrs</a:t>
            </a:r>
            <a:endParaRPr lang="nl-BE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8439982" y="207323"/>
            <a:ext cx="723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/>
              <a:t>60 </a:t>
            </a:r>
            <a:r>
              <a:rPr lang="nl-BE" sz="1400" dirty="0" err="1" smtClean="0"/>
              <a:t>yrs</a:t>
            </a:r>
            <a:endParaRPr lang="nl-BE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6752655" y="207322"/>
            <a:ext cx="723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/>
              <a:t>20 </a:t>
            </a:r>
            <a:r>
              <a:rPr lang="nl-BE" sz="1400" dirty="0" err="1" smtClean="0"/>
              <a:t>yrs</a:t>
            </a:r>
            <a:endParaRPr lang="nl-BE" sz="1400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323672" y="489035"/>
            <a:ext cx="7327180" cy="335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950057" y="-55912"/>
            <a:ext cx="873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/>
              <a:t>Time</a:t>
            </a:r>
            <a:endParaRPr lang="nl-BE" b="1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2309332" y="469708"/>
            <a:ext cx="21724" cy="62278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 rot="16200000">
            <a:off x="790453" y="3156929"/>
            <a:ext cx="222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 smtClean="0"/>
              <a:t>Management history (# clearing cycles)</a:t>
            </a:r>
            <a:endParaRPr lang="nl-BE" b="1" dirty="0"/>
          </a:p>
        </p:txBody>
      </p:sp>
      <p:grpSp>
        <p:nvGrpSpPr>
          <p:cNvPr id="107" name="Group 106"/>
          <p:cNvGrpSpPr/>
          <p:nvPr/>
        </p:nvGrpSpPr>
        <p:grpSpPr>
          <a:xfrm>
            <a:off x="2432986" y="1812271"/>
            <a:ext cx="1109543" cy="565254"/>
            <a:chOff x="2669681" y="1827866"/>
            <a:chExt cx="2098814" cy="976282"/>
          </a:xfrm>
        </p:grpSpPr>
        <p:sp>
          <p:nvSpPr>
            <p:cNvPr id="108" name="Freeform 107"/>
            <p:cNvSpPr/>
            <p:nvPr/>
          </p:nvSpPr>
          <p:spPr>
            <a:xfrm flipH="1">
              <a:off x="2669681" y="2131520"/>
              <a:ext cx="2098814" cy="672628"/>
            </a:xfrm>
            <a:custGeom>
              <a:avLst/>
              <a:gdLst>
                <a:gd name="connsiteX0" fmla="*/ 277090 w 5619931"/>
                <a:gd name="connsiteY0" fmla="*/ 602491 h 3394034"/>
                <a:gd name="connsiteX1" fmla="*/ 1139975 w 5619931"/>
                <a:gd name="connsiteY1" fmla="*/ 10062 h 3394034"/>
                <a:gd name="connsiteX2" fmla="*/ 2659682 w 5619931"/>
                <a:gd name="connsiteY2" fmla="*/ 267640 h 3394034"/>
                <a:gd name="connsiteX3" fmla="*/ 4205147 w 5619931"/>
                <a:gd name="connsiteY3" fmla="*/ 757037 h 3394034"/>
                <a:gd name="connsiteX4" fmla="*/ 5351366 w 5619931"/>
                <a:gd name="connsiteY4" fmla="*/ 666885 h 3394034"/>
                <a:gd name="connsiteX5" fmla="*/ 5583186 w 5619931"/>
                <a:gd name="connsiteY5" fmla="*/ 692643 h 3394034"/>
                <a:gd name="connsiteX6" fmla="*/ 5596065 w 5619931"/>
                <a:gd name="connsiteY6" fmla="*/ 795674 h 3394034"/>
                <a:gd name="connsiteX7" fmla="*/ 5608944 w 5619931"/>
                <a:gd name="connsiteY7" fmla="*/ 3152508 h 3394034"/>
                <a:gd name="connsiteX8" fmla="*/ 5608944 w 5619931"/>
                <a:gd name="connsiteY8" fmla="*/ 3229781 h 3394034"/>
                <a:gd name="connsiteX9" fmla="*/ 5467276 w 5619931"/>
                <a:gd name="connsiteY9" fmla="*/ 3242660 h 3394034"/>
                <a:gd name="connsiteX10" fmla="*/ 405879 w 5619931"/>
                <a:gd name="connsiteY10" fmla="*/ 3268417 h 3394034"/>
                <a:gd name="connsiteX11" fmla="*/ 302848 w 5619931"/>
                <a:gd name="connsiteY11" fmla="*/ 3255538 h 3394034"/>
                <a:gd name="connsiteX12" fmla="*/ 277090 w 5619931"/>
                <a:gd name="connsiteY12" fmla="*/ 3178265 h 3394034"/>
                <a:gd name="connsiteX13" fmla="*/ 277090 w 5619931"/>
                <a:gd name="connsiteY13" fmla="*/ 602491 h 339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9931" h="3394034">
                  <a:moveTo>
                    <a:pt x="277090" y="602491"/>
                  </a:moveTo>
                  <a:cubicBezTo>
                    <a:pt x="420904" y="74457"/>
                    <a:pt x="742876" y="65870"/>
                    <a:pt x="1139975" y="10062"/>
                  </a:cubicBezTo>
                  <a:cubicBezTo>
                    <a:pt x="1537074" y="-45747"/>
                    <a:pt x="2148820" y="143144"/>
                    <a:pt x="2659682" y="267640"/>
                  </a:cubicBezTo>
                  <a:cubicBezTo>
                    <a:pt x="3170544" y="392136"/>
                    <a:pt x="3756533" y="690496"/>
                    <a:pt x="4205147" y="757037"/>
                  </a:cubicBezTo>
                  <a:cubicBezTo>
                    <a:pt x="4653761" y="823578"/>
                    <a:pt x="5121693" y="677617"/>
                    <a:pt x="5351366" y="666885"/>
                  </a:cubicBezTo>
                  <a:cubicBezTo>
                    <a:pt x="5581039" y="656153"/>
                    <a:pt x="5542403" y="671178"/>
                    <a:pt x="5583186" y="692643"/>
                  </a:cubicBezTo>
                  <a:cubicBezTo>
                    <a:pt x="5623969" y="714108"/>
                    <a:pt x="5591772" y="385696"/>
                    <a:pt x="5596065" y="795674"/>
                  </a:cubicBezTo>
                  <a:cubicBezTo>
                    <a:pt x="5600358" y="1205652"/>
                    <a:pt x="5606798" y="2746824"/>
                    <a:pt x="5608944" y="3152508"/>
                  </a:cubicBezTo>
                  <a:cubicBezTo>
                    <a:pt x="5611090" y="3558192"/>
                    <a:pt x="5632555" y="3214756"/>
                    <a:pt x="5608944" y="3229781"/>
                  </a:cubicBezTo>
                  <a:cubicBezTo>
                    <a:pt x="5585333" y="3244806"/>
                    <a:pt x="5467276" y="3242660"/>
                    <a:pt x="5467276" y="3242660"/>
                  </a:cubicBezTo>
                  <a:lnTo>
                    <a:pt x="405879" y="3268417"/>
                  </a:lnTo>
                  <a:cubicBezTo>
                    <a:pt x="-454859" y="3270563"/>
                    <a:pt x="324313" y="3270563"/>
                    <a:pt x="302848" y="3255538"/>
                  </a:cubicBezTo>
                  <a:cubicBezTo>
                    <a:pt x="281383" y="3240513"/>
                    <a:pt x="279236" y="3622586"/>
                    <a:pt x="277090" y="3178265"/>
                  </a:cubicBezTo>
                  <a:cubicBezTo>
                    <a:pt x="274944" y="2733944"/>
                    <a:pt x="133276" y="1130525"/>
                    <a:pt x="277090" y="60249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alpha val="74902"/>
                  </a:srgbClr>
                </a:gs>
                <a:gs pos="47000">
                  <a:srgbClr val="9966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30040" tIns="65020" rIns="130040" bIns="650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BE" sz="3982">
                <a:latin typeface="UGent Panno Text" panose="02000506040000040003" pitchFamily="2" charset="0"/>
              </a:endParaRPr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2733393" y="1827866"/>
              <a:ext cx="1890216" cy="479344"/>
              <a:chOff x="2733393" y="1827866"/>
              <a:chExt cx="1890216" cy="479344"/>
            </a:xfrm>
          </p:grpSpPr>
          <p:pic>
            <p:nvPicPr>
              <p:cNvPr id="112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2733393" y="1954939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2886866" y="1988179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072956" y="1988178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218734" y="1947261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387460" y="1913403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599213" y="1887838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724857" y="1870682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855487" y="1849375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4046474" y="1827866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4221663" y="1834575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492259" y="1921407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4357156" y="1844931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4" name="Group 123"/>
          <p:cNvGrpSpPr/>
          <p:nvPr/>
        </p:nvGrpSpPr>
        <p:grpSpPr>
          <a:xfrm>
            <a:off x="7862628" y="812436"/>
            <a:ext cx="2299997" cy="1606584"/>
            <a:chOff x="-297039" y="-153917"/>
            <a:chExt cx="4111609" cy="2440944"/>
          </a:xfrm>
        </p:grpSpPr>
        <p:sp>
          <p:nvSpPr>
            <p:cNvPr id="125" name="Freeform 124"/>
            <p:cNvSpPr/>
            <p:nvPr/>
          </p:nvSpPr>
          <p:spPr>
            <a:xfrm flipH="1">
              <a:off x="453412" y="1813471"/>
              <a:ext cx="2098814" cy="473556"/>
            </a:xfrm>
            <a:custGeom>
              <a:avLst/>
              <a:gdLst>
                <a:gd name="connsiteX0" fmla="*/ 277090 w 5619931"/>
                <a:gd name="connsiteY0" fmla="*/ 602491 h 3394034"/>
                <a:gd name="connsiteX1" fmla="*/ 1139975 w 5619931"/>
                <a:gd name="connsiteY1" fmla="*/ 10062 h 3394034"/>
                <a:gd name="connsiteX2" fmla="*/ 2659682 w 5619931"/>
                <a:gd name="connsiteY2" fmla="*/ 267640 h 3394034"/>
                <a:gd name="connsiteX3" fmla="*/ 4205147 w 5619931"/>
                <a:gd name="connsiteY3" fmla="*/ 757037 h 3394034"/>
                <a:gd name="connsiteX4" fmla="*/ 5351366 w 5619931"/>
                <a:gd name="connsiteY4" fmla="*/ 666885 h 3394034"/>
                <a:gd name="connsiteX5" fmla="*/ 5583186 w 5619931"/>
                <a:gd name="connsiteY5" fmla="*/ 692643 h 3394034"/>
                <a:gd name="connsiteX6" fmla="*/ 5596065 w 5619931"/>
                <a:gd name="connsiteY6" fmla="*/ 795674 h 3394034"/>
                <a:gd name="connsiteX7" fmla="*/ 5608944 w 5619931"/>
                <a:gd name="connsiteY7" fmla="*/ 3152508 h 3394034"/>
                <a:gd name="connsiteX8" fmla="*/ 5608944 w 5619931"/>
                <a:gd name="connsiteY8" fmla="*/ 3229781 h 3394034"/>
                <a:gd name="connsiteX9" fmla="*/ 5467276 w 5619931"/>
                <a:gd name="connsiteY9" fmla="*/ 3242660 h 3394034"/>
                <a:gd name="connsiteX10" fmla="*/ 405879 w 5619931"/>
                <a:gd name="connsiteY10" fmla="*/ 3268417 h 3394034"/>
                <a:gd name="connsiteX11" fmla="*/ 302848 w 5619931"/>
                <a:gd name="connsiteY11" fmla="*/ 3255538 h 3394034"/>
                <a:gd name="connsiteX12" fmla="*/ 277090 w 5619931"/>
                <a:gd name="connsiteY12" fmla="*/ 3178265 h 3394034"/>
                <a:gd name="connsiteX13" fmla="*/ 277090 w 5619931"/>
                <a:gd name="connsiteY13" fmla="*/ 602491 h 339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9931" h="3394034">
                  <a:moveTo>
                    <a:pt x="277090" y="602491"/>
                  </a:moveTo>
                  <a:cubicBezTo>
                    <a:pt x="420904" y="74457"/>
                    <a:pt x="742876" y="65870"/>
                    <a:pt x="1139975" y="10062"/>
                  </a:cubicBezTo>
                  <a:cubicBezTo>
                    <a:pt x="1537074" y="-45747"/>
                    <a:pt x="2148820" y="143144"/>
                    <a:pt x="2659682" y="267640"/>
                  </a:cubicBezTo>
                  <a:cubicBezTo>
                    <a:pt x="3170544" y="392136"/>
                    <a:pt x="3756533" y="690496"/>
                    <a:pt x="4205147" y="757037"/>
                  </a:cubicBezTo>
                  <a:cubicBezTo>
                    <a:pt x="4653761" y="823578"/>
                    <a:pt x="5121693" y="677617"/>
                    <a:pt x="5351366" y="666885"/>
                  </a:cubicBezTo>
                  <a:cubicBezTo>
                    <a:pt x="5581039" y="656153"/>
                    <a:pt x="5542403" y="671178"/>
                    <a:pt x="5583186" y="692643"/>
                  </a:cubicBezTo>
                  <a:cubicBezTo>
                    <a:pt x="5623969" y="714108"/>
                    <a:pt x="5591772" y="385696"/>
                    <a:pt x="5596065" y="795674"/>
                  </a:cubicBezTo>
                  <a:cubicBezTo>
                    <a:pt x="5600358" y="1205652"/>
                    <a:pt x="5606798" y="2746824"/>
                    <a:pt x="5608944" y="3152508"/>
                  </a:cubicBezTo>
                  <a:cubicBezTo>
                    <a:pt x="5611090" y="3558192"/>
                    <a:pt x="5632555" y="3214756"/>
                    <a:pt x="5608944" y="3229781"/>
                  </a:cubicBezTo>
                  <a:cubicBezTo>
                    <a:pt x="5585333" y="3244806"/>
                    <a:pt x="5467276" y="3242660"/>
                    <a:pt x="5467276" y="3242660"/>
                  </a:cubicBezTo>
                  <a:lnTo>
                    <a:pt x="405879" y="3268417"/>
                  </a:lnTo>
                  <a:cubicBezTo>
                    <a:pt x="-454859" y="3270563"/>
                    <a:pt x="324313" y="3270563"/>
                    <a:pt x="302848" y="3255538"/>
                  </a:cubicBezTo>
                  <a:cubicBezTo>
                    <a:pt x="281383" y="3240513"/>
                    <a:pt x="279236" y="3622586"/>
                    <a:pt x="277090" y="3178265"/>
                  </a:cubicBezTo>
                  <a:cubicBezTo>
                    <a:pt x="274944" y="2733944"/>
                    <a:pt x="133276" y="1130525"/>
                    <a:pt x="277090" y="60249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alpha val="74902"/>
                  </a:srgbClr>
                </a:gs>
                <a:gs pos="47000">
                  <a:srgbClr val="9966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30040" tIns="65020" rIns="130040" bIns="650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BE" sz="3982">
                <a:latin typeface="UGent Panno Text" panose="02000506040000040003" pitchFamily="2" charset="0"/>
              </a:endParaRPr>
            </a:p>
          </p:txBody>
        </p:sp>
        <p:grpSp>
          <p:nvGrpSpPr>
            <p:cNvPr id="126" name="Group 125"/>
            <p:cNvGrpSpPr/>
            <p:nvPr/>
          </p:nvGrpSpPr>
          <p:grpSpPr>
            <a:xfrm>
              <a:off x="-297039" y="-153917"/>
              <a:ext cx="4111609" cy="2385011"/>
              <a:chOff x="4441185" y="1615439"/>
              <a:chExt cx="7196717" cy="4056627"/>
            </a:xfrm>
          </p:grpSpPr>
          <p:pic>
            <p:nvPicPr>
              <p:cNvPr id="127" name="Picture 32" descr="Afbeeldingsresultaat voor canopy tree 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1185" y="1615439"/>
                <a:ext cx="6204022" cy="3440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" name="Picture 22" descr="Afbeeldingsresultaat voor buttress tree 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902" y="2513250"/>
                <a:ext cx="5922000" cy="26810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40" descr="Afbeeldingsresultaat voor bush 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80175" y="4059036"/>
                <a:ext cx="1557215" cy="10843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38" descr="Afbeeldingsresultaat voor bush 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6120" y="4217045"/>
                <a:ext cx="1335983" cy="11631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6" descr="Afbeeldingsresultaat voor canopy tree 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8759" y="3335621"/>
                <a:ext cx="2812238" cy="17425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8" descr="Afbeeldingsresultaat voor canopy tree 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8755" y="2429982"/>
                <a:ext cx="2817378" cy="32420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8" descr="Afbeeldingsresultaat voor tropical tree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1732" y="3148198"/>
                <a:ext cx="2663205" cy="19704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8" descr="Afbeeldingsresultaat voor tropical tree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434719" y="3140794"/>
                <a:ext cx="1889141" cy="19704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139" name="Straight Arrow Connector 138"/>
          <p:cNvCxnSpPr/>
          <p:nvPr/>
        </p:nvCxnSpPr>
        <p:spPr>
          <a:xfrm>
            <a:off x="8869453" y="574525"/>
            <a:ext cx="1220" cy="418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>
            <a:off x="5578979" y="564239"/>
            <a:ext cx="1220" cy="418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>
            <a:off x="4172199" y="566156"/>
            <a:ext cx="1220" cy="418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2920619" y="578168"/>
            <a:ext cx="1220" cy="418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9" name="Group 238"/>
          <p:cNvGrpSpPr/>
          <p:nvPr/>
        </p:nvGrpSpPr>
        <p:grpSpPr>
          <a:xfrm>
            <a:off x="3773757" y="2721407"/>
            <a:ext cx="980941" cy="914531"/>
            <a:chOff x="3814022" y="3982589"/>
            <a:chExt cx="2250594" cy="1461499"/>
          </a:xfrm>
        </p:grpSpPr>
        <p:pic>
          <p:nvPicPr>
            <p:cNvPr id="164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563" y="4361925"/>
              <a:ext cx="500184" cy="577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5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6650" y="4003896"/>
              <a:ext cx="819824" cy="94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3168" y="4376499"/>
              <a:ext cx="500184" cy="577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7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4885" y="4026064"/>
              <a:ext cx="819824" cy="94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0382" y="4426705"/>
              <a:ext cx="500184" cy="577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9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7469" y="4068676"/>
              <a:ext cx="819824" cy="94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0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022" y="4340618"/>
              <a:ext cx="500184" cy="577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1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1109" y="3982589"/>
              <a:ext cx="819824" cy="94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2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7627" y="4355192"/>
              <a:ext cx="500184" cy="577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3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344" y="4004757"/>
              <a:ext cx="819824" cy="94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4841" y="4405398"/>
              <a:ext cx="500184" cy="577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5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1928" y="4047369"/>
              <a:ext cx="819824" cy="94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6" name="Freeform 175"/>
            <p:cNvSpPr/>
            <p:nvPr/>
          </p:nvSpPr>
          <p:spPr>
            <a:xfrm flipH="1">
              <a:off x="3965802" y="4771460"/>
              <a:ext cx="2098814" cy="672628"/>
            </a:xfrm>
            <a:custGeom>
              <a:avLst/>
              <a:gdLst>
                <a:gd name="connsiteX0" fmla="*/ 277090 w 5619931"/>
                <a:gd name="connsiteY0" fmla="*/ 602491 h 3394034"/>
                <a:gd name="connsiteX1" fmla="*/ 1139975 w 5619931"/>
                <a:gd name="connsiteY1" fmla="*/ 10062 h 3394034"/>
                <a:gd name="connsiteX2" fmla="*/ 2659682 w 5619931"/>
                <a:gd name="connsiteY2" fmla="*/ 267640 h 3394034"/>
                <a:gd name="connsiteX3" fmla="*/ 4205147 w 5619931"/>
                <a:gd name="connsiteY3" fmla="*/ 757037 h 3394034"/>
                <a:gd name="connsiteX4" fmla="*/ 5351366 w 5619931"/>
                <a:gd name="connsiteY4" fmla="*/ 666885 h 3394034"/>
                <a:gd name="connsiteX5" fmla="*/ 5583186 w 5619931"/>
                <a:gd name="connsiteY5" fmla="*/ 692643 h 3394034"/>
                <a:gd name="connsiteX6" fmla="*/ 5596065 w 5619931"/>
                <a:gd name="connsiteY6" fmla="*/ 795674 h 3394034"/>
                <a:gd name="connsiteX7" fmla="*/ 5608944 w 5619931"/>
                <a:gd name="connsiteY7" fmla="*/ 3152508 h 3394034"/>
                <a:gd name="connsiteX8" fmla="*/ 5608944 w 5619931"/>
                <a:gd name="connsiteY8" fmla="*/ 3229781 h 3394034"/>
                <a:gd name="connsiteX9" fmla="*/ 5467276 w 5619931"/>
                <a:gd name="connsiteY9" fmla="*/ 3242660 h 3394034"/>
                <a:gd name="connsiteX10" fmla="*/ 405879 w 5619931"/>
                <a:gd name="connsiteY10" fmla="*/ 3268417 h 3394034"/>
                <a:gd name="connsiteX11" fmla="*/ 302848 w 5619931"/>
                <a:gd name="connsiteY11" fmla="*/ 3255538 h 3394034"/>
                <a:gd name="connsiteX12" fmla="*/ 277090 w 5619931"/>
                <a:gd name="connsiteY12" fmla="*/ 3178265 h 3394034"/>
                <a:gd name="connsiteX13" fmla="*/ 277090 w 5619931"/>
                <a:gd name="connsiteY13" fmla="*/ 602491 h 339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9931" h="3394034">
                  <a:moveTo>
                    <a:pt x="277090" y="602491"/>
                  </a:moveTo>
                  <a:cubicBezTo>
                    <a:pt x="420904" y="74457"/>
                    <a:pt x="742876" y="65870"/>
                    <a:pt x="1139975" y="10062"/>
                  </a:cubicBezTo>
                  <a:cubicBezTo>
                    <a:pt x="1537074" y="-45747"/>
                    <a:pt x="2148820" y="143144"/>
                    <a:pt x="2659682" y="267640"/>
                  </a:cubicBezTo>
                  <a:cubicBezTo>
                    <a:pt x="3170544" y="392136"/>
                    <a:pt x="3756533" y="690496"/>
                    <a:pt x="4205147" y="757037"/>
                  </a:cubicBezTo>
                  <a:cubicBezTo>
                    <a:pt x="4653761" y="823578"/>
                    <a:pt x="5121693" y="677617"/>
                    <a:pt x="5351366" y="666885"/>
                  </a:cubicBezTo>
                  <a:cubicBezTo>
                    <a:pt x="5581039" y="656153"/>
                    <a:pt x="5542403" y="671178"/>
                    <a:pt x="5583186" y="692643"/>
                  </a:cubicBezTo>
                  <a:cubicBezTo>
                    <a:pt x="5623969" y="714108"/>
                    <a:pt x="5591772" y="385696"/>
                    <a:pt x="5596065" y="795674"/>
                  </a:cubicBezTo>
                  <a:cubicBezTo>
                    <a:pt x="5600358" y="1205652"/>
                    <a:pt x="5606798" y="2746824"/>
                    <a:pt x="5608944" y="3152508"/>
                  </a:cubicBezTo>
                  <a:cubicBezTo>
                    <a:pt x="5611090" y="3558192"/>
                    <a:pt x="5632555" y="3214756"/>
                    <a:pt x="5608944" y="3229781"/>
                  </a:cubicBezTo>
                  <a:cubicBezTo>
                    <a:pt x="5585333" y="3244806"/>
                    <a:pt x="5467276" y="3242660"/>
                    <a:pt x="5467276" y="3242660"/>
                  </a:cubicBezTo>
                  <a:lnTo>
                    <a:pt x="405879" y="3268417"/>
                  </a:lnTo>
                  <a:cubicBezTo>
                    <a:pt x="-454859" y="3270563"/>
                    <a:pt x="324313" y="3270563"/>
                    <a:pt x="302848" y="3255538"/>
                  </a:cubicBezTo>
                  <a:cubicBezTo>
                    <a:pt x="281383" y="3240513"/>
                    <a:pt x="279236" y="3622586"/>
                    <a:pt x="277090" y="3178265"/>
                  </a:cubicBezTo>
                  <a:cubicBezTo>
                    <a:pt x="274944" y="2733944"/>
                    <a:pt x="133276" y="1130525"/>
                    <a:pt x="277090" y="60249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alpha val="74902"/>
                  </a:srgbClr>
                </a:gs>
                <a:gs pos="47000">
                  <a:srgbClr val="9966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30040" tIns="65020" rIns="130040" bIns="650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BE" sz="3982">
                <a:latin typeface="UGent Panno Text" panose="02000506040000040003" pitchFamily="2" charset="0"/>
              </a:endParaRPr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-276607" y="274250"/>
            <a:ext cx="2808703" cy="1635825"/>
            <a:chOff x="-297039" y="-153917"/>
            <a:chExt cx="4111609" cy="2440944"/>
          </a:xfrm>
        </p:grpSpPr>
        <p:sp>
          <p:nvSpPr>
            <p:cNvPr id="227" name="Freeform 226"/>
            <p:cNvSpPr/>
            <p:nvPr/>
          </p:nvSpPr>
          <p:spPr>
            <a:xfrm flipH="1">
              <a:off x="453412" y="1813471"/>
              <a:ext cx="2098814" cy="473556"/>
            </a:xfrm>
            <a:custGeom>
              <a:avLst/>
              <a:gdLst>
                <a:gd name="connsiteX0" fmla="*/ 277090 w 5619931"/>
                <a:gd name="connsiteY0" fmla="*/ 602491 h 3394034"/>
                <a:gd name="connsiteX1" fmla="*/ 1139975 w 5619931"/>
                <a:gd name="connsiteY1" fmla="*/ 10062 h 3394034"/>
                <a:gd name="connsiteX2" fmla="*/ 2659682 w 5619931"/>
                <a:gd name="connsiteY2" fmla="*/ 267640 h 3394034"/>
                <a:gd name="connsiteX3" fmla="*/ 4205147 w 5619931"/>
                <a:gd name="connsiteY3" fmla="*/ 757037 h 3394034"/>
                <a:gd name="connsiteX4" fmla="*/ 5351366 w 5619931"/>
                <a:gd name="connsiteY4" fmla="*/ 666885 h 3394034"/>
                <a:gd name="connsiteX5" fmla="*/ 5583186 w 5619931"/>
                <a:gd name="connsiteY5" fmla="*/ 692643 h 3394034"/>
                <a:gd name="connsiteX6" fmla="*/ 5596065 w 5619931"/>
                <a:gd name="connsiteY6" fmla="*/ 795674 h 3394034"/>
                <a:gd name="connsiteX7" fmla="*/ 5608944 w 5619931"/>
                <a:gd name="connsiteY7" fmla="*/ 3152508 h 3394034"/>
                <a:gd name="connsiteX8" fmla="*/ 5608944 w 5619931"/>
                <a:gd name="connsiteY8" fmla="*/ 3229781 h 3394034"/>
                <a:gd name="connsiteX9" fmla="*/ 5467276 w 5619931"/>
                <a:gd name="connsiteY9" fmla="*/ 3242660 h 3394034"/>
                <a:gd name="connsiteX10" fmla="*/ 405879 w 5619931"/>
                <a:gd name="connsiteY10" fmla="*/ 3268417 h 3394034"/>
                <a:gd name="connsiteX11" fmla="*/ 302848 w 5619931"/>
                <a:gd name="connsiteY11" fmla="*/ 3255538 h 3394034"/>
                <a:gd name="connsiteX12" fmla="*/ 277090 w 5619931"/>
                <a:gd name="connsiteY12" fmla="*/ 3178265 h 3394034"/>
                <a:gd name="connsiteX13" fmla="*/ 277090 w 5619931"/>
                <a:gd name="connsiteY13" fmla="*/ 602491 h 339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9931" h="3394034">
                  <a:moveTo>
                    <a:pt x="277090" y="602491"/>
                  </a:moveTo>
                  <a:cubicBezTo>
                    <a:pt x="420904" y="74457"/>
                    <a:pt x="742876" y="65870"/>
                    <a:pt x="1139975" y="10062"/>
                  </a:cubicBezTo>
                  <a:cubicBezTo>
                    <a:pt x="1537074" y="-45747"/>
                    <a:pt x="2148820" y="143144"/>
                    <a:pt x="2659682" y="267640"/>
                  </a:cubicBezTo>
                  <a:cubicBezTo>
                    <a:pt x="3170544" y="392136"/>
                    <a:pt x="3756533" y="690496"/>
                    <a:pt x="4205147" y="757037"/>
                  </a:cubicBezTo>
                  <a:cubicBezTo>
                    <a:pt x="4653761" y="823578"/>
                    <a:pt x="5121693" y="677617"/>
                    <a:pt x="5351366" y="666885"/>
                  </a:cubicBezTo>
                  <a:cubicBezTo>
                    <a:pt x="5581039" y="656153"/>
                    <a:pt x="5542403" y="671178"/>
                    <a:pt x="5583186" y="692643"/>
                  </a:cubicBezTo>
                  <a:cubicBezTo>
                    <a:pt x="5623969" y="714108"/>
                    <a:pt x="5591772" y="385696"/>
                    <a:pt x="5596065" y="795674"/>
                  </a:cubicBezTo>
                  <a:cubicBezTo>
                    <a:pt x="5600358" y="1205652"/>
                    <a:pt x="5606798" y="2746824"/>
                    <a:pt x="5608944" y="3152508"/>
                  </a:cubicBezTo>
                  <a:cubicBezTo>
                    <a:pt x="5611090" y="3558192"/>
                    <a:pt x="5632555" y="3214756"/>
                    <a:pt x="5608944" y="3229781"/>
                  </a:cubicBezTo>
                  <a:cubicBezTo>
                    <a:pt x="5585333" y="3244806"/>
                    <a:pt x="5467276" y="3242660"/>
                    <a:pt x="5467276" y="3242660"/>
                  </a:cubicBezTo>
                  <a:lnTo>
                    <a:pt x="405879" y="3268417"/>
                  </a:lnTo>
                  <a:cubicBezTo>
                    <a:pt x="-454859" y="3270563"/>
                    <a:pt x="324313" y="3270563"/>
                    <a:pt x="302848" y="3255538"/>
                  </a:cubicBezTo>
                  <a:cubicBezTo>
                    <a:pt x="281383" y="3240513"/>
                    <a:pt x="279236" y="3622586"/>
                    <a:pt x="277090" y="3178265"/>
                  </a:cubicBezTo>
                  <a:cubicBezTo>
                    <a:pt x="274944" y="2733944"/>
                    <a:pt x="133276" y="1130525"/>
                    <a:pt x="277090" y="60249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alpha val="74902"/>
                  </a:srgbClr>
                </a:gs>
                <a:gs pos="47000">
                  <a:srgbClr val="9966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30040" tIns="65020" rIns="130040" bIns="650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BE" sz="3982">
                <a:latin typeface="UGent Panno Text" panose="02000506040000040003" pitchFamily="2" charset="0"/>
              </a:endParaRPr>
            </a:p>
          </p:txBody>
        </p:sp>
        <p:grpSp>
          <p:nvGrpSpPr>
            <p:cNvPr id="228" name="Group 227"/>
            <p:cNvGrpSpPr/>
            <p:nvPr/>
          </p:nvGrpSpPr>
          <p:grpSpPr>
            <a:xfrm>
              <a:off x="-297039" y="-153917"/>
              <a:ext cx="4111609" cy="2386306"/>
              <a:chOff x="4441185" y="1615439"/>
              <a:chExt cx="7196717" cy="4058829"/>
            </a:xfrm>
          </p:grpSpPr>
          <p:pic>
            <p:nvPicPr>
              <p:cNvPr id="229" name="Picture 32" descr="Afbeeldingsresultaat voor canopy tree 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1185" y="1615439"/>
                <a:ext cx="6204022" cy="3440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2" descr="Afbeeldingsresultaat voor buttress tree 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902" y="2513250"/>
                <a:ext cx="5922000" cy="26810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" name="Picture 40" descr="Afbeeldingsresultaat voor bush 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80175" y="4059036"/>
                <a:ext cx="1557215" cy="10843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" name="Picture 38" descr="Afbeeldingsresultaat voor bush 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6120" y="4217045"/>
                <a:ext cx="1335983" cy="11631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" name="Picture 26" descr="Afbeeldingsresultaat voor canopy tree p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8759" y="3335621"/>
                <a:ext cx="2812238" cy="17425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" name="Picture 28" descr="Afbeeldingsresultaat voor canopy tree pn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7786" y="2432183"/>
                <a:ext cx="2817379" cy="32420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" name="Picture 8" descr="Afbeeldingsresultaat voor tropical tree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1732" y="3148198"/>
                <a:ext cx="2663205" cy="19704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" name="Picture 8" descr="Afbeeldingsresultaat voor tropical tree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363750" y="3142995"/>
                <a:ext cx="1889141" cy="19704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40" name="Group 239"/>
          <p:cNvGrpSpPr/>
          <p:nvPr/>
        </p:nvGrpSpPr>
        <p:grpSpPr>
          <a:xfrm>
            <a:off x="2493817" y="3024006"/>
            <a:ext cx="1109543" cy="565254"/>
            <a:chOff x="2669681" y="1827866"/>
            <a:chExt cx="2098814" cy="976282"/>
          </a:xfrm>
        </p:grpSpPr>
        <p:sp>
          <p:nvSpPr>
            <p:cNvPr id="241" name="Freeform 240"/>
            <p:cNvSpPr/>
            <p:nvPr/>
          </p:nvSpPr>
          <p:spPr>
            <a:xfrm flipH="1">
              <a:off x="2669681" y="2131520"/>
              <a:ext cx="2098814" cy="672628"/>
            </a:xfrm>
            <a:custGeom>
              <a:avLst/>
              <a:gdLst>
                <a:gd name="connsiteX0" fmla="*/ 277090 w 5619931"/>
                <a:gd name="connsiteY0" fmla="*/ 602491 h 3394034"/>
                <a:gd name="connsiteX1" fmla="*/ 1139975 w 5619931"/>
                <a:gd name="connsiteY1" fmla="*/ 10062 h 3394034"/>
                <a:gd name="connsiteX2" fmla="*/ 2659682 w 5619931"/>
                <a:gd name="connsiteY2" fmla="*/ 267640 h 3394034"/>
                <a:gd name="connsiteX3" fmla="*/ 4205147 w 5619931"/>
                <a:gd name="connsiteY3" fmla="*/ 757037 h 3394034"/>
                <a:gd name="connsiteX4" fmla="*/ 5351366 w 5619931"/>
                <a:gd name="connsiteY4" fmla="*/ 666885 h 3394034"/>
                <a:gd name="connsiteX5" fmla="*/ 5583186 w 5619931"/>
                <a:gd name="connsiteY5" fmla="*/ 692643 h 3394034"/>
                <a:gd name="connsiteX6" fmla="*/ 5596065 w 5619931"/>
                <a:gd name="connsiteY6" fmla="*/ 795674 h 3394034"/>
                <a:gd name="connsiteX7" fmla="*/ 5608944 w 5619931"/>
                <a:gd name="connsiteY7" fmla="*/ 3152508 h 3394034"/>
                <a:gd name="connsiteX8" fmla="*/ 5608944 w 5619931"/>
                <a:gd name="connsiteY8" fmla="*/ 3229781 h 3394034"/>
                <a:gd name="connsiteX9" fmla="*/ 5467276 w 5619931"/>
                <a:gd name="connsiteY9" fmla="*/ 3242660 h 3394034"/>
                <a:gd name="connsiteX10" fmla="*/ 405879 w 5619931"/>
                <a:gd name="connsiteY10" fmla="*/ 3268417 h 3394034"/>
                <a:gd name="connsiteX11" fmla="*/ 302848 w 5619931"/>
                <a:gd name="connsiteY11" fmla="*/ 3255538 h 3394034"/>
                <a:gd name="connsiteX12" fmla="*/ 277090 w 5619931"/>
                <a:gd name="connsiteY12" fmla="*/ 3178265 h 3394034"/>
                <a:gd name="connsiteX13" fmla="*/ 277090 w 5619931"/>
                <a:gd name="connsiteY13" fmla="*/ 602491 h 339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9931" h="3394034">
                  <a:moveTo>
                    <a:pt x="277090" y="602491"/>
                  </a:moveTo>
                  <a:cubicBezTo>
                    <a:pt x="420904" y="74457"/>
                    <a:pt x="742876" y="65870"/>
                    <a:pt x="1139975" y="10062"/>
                  </a:cubicBezTo>
                  <a:cubicBezTo>
                    <a:pt x="1537074" y="-45747"/>
                    <a:pt x="2148820" y="143144"/>
                    <a:pt x="2659682" y="267640"/>
                  </a:cubicBezTo>
                  <a:cubicBezTo>
                    <a:pt x="3170544" y="392136"/>
                    <a:pt x="3756533" y="690496"/>
                    <a:pt x="4205147" y="757037"/>
                  </a:cubicBezTo>
                  <a:cubicBezTo>
                    <a:pt x="4653761" y="823578"/>
                    <a:pt x="5121693" y="677617"/>
                    <a:pt x="5351366" y="666885"/>
                  </a:cubicBezTo>
                  <a:cubicBezTo>
                    <a:pt x="5581039" y="656153"/>
                    <a:pt x="5542403" y="671178"/>
                    <a:pt x="5583186" y="692643"/>
                  </a:cubicBezTo>
                  <a:cubicBezTo>
                    <a:pt x="5623969" y="714108"/>
                    <a:pt x="5591772" y="385696"/>
                    <a:pt x="5596065" y="795674"/>
                  </a:cubicBezTo>
                  <a:cubicBezTo>
                    <a:pt x="5600358" y="1205652"/>
                    <a:pt x="5606798" y="2746824"/>
                    <a:pt x="5608944" y="3152508"/>
                  </a:cubicBezTo>
                  <a:cubicBezTo>
                    <a:pt x="5611090" y="3558192"/>
                    <a:pt x="5632555" y="3214756"/>
                    <a:pt x="5608944" y="3229781"/>
                  </a:cubicBezTo>
                  <a:cubicBezTo>
                    <a:pt x="5585333" y="3244806"/>
                    <a:pt x="5467276" y="3242660"/>
                    <a:pt x="5467276" y="3242660"/>
                  </a:cubicBezTo>
                  <a:lnTo>
                    <a:pt x="405879" y="3268417"/>
                  </a:lnTo>
                  <a:cubicBezTo>
                    <a:pt x="-454859" y="3270563"/>
                    <a:pt x="324313" y="3270563"/>
                    <a:pt x="302848" y="3255538"/>
                  </a:cubicBezTo>
                  <a:cubicBezTo>
                    <a:pt x="281383" y="3240513"/>
                    <a:pt x="279236" y="3622586"/>
                    <a:pt x="277090" y="3178265"/>
                  </a:cubicBezTo>
                  <a:cubicBezTo>
                    <a:pt x="274944" y="2733944"/>
                    <a:pt x="133276" y="1130525"/>
                    <a:pt x="277090" y="60249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alpha val="74902"/>
                  </a:srgbClr>
                </a:gs>
                <a:gs pos="47000">
                  <a:srgbClr val="9966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30040" tIns="65020" rIns="130040" bIns="650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BE" sz="3982">
                <a:latin typeface="UGent Panno Text" panose="02000506040000040003" pitchFamily="2" charset="0"/>
              </a:endParaRPr>
            </a:p>
          </p:txBody>
        </p:sp>
        <p:grpSp>
          <p:nvGrpSpPr>
            <p:cNvPr id="243" name="Group 242"/>
            <p:cNvGrpSpPr/>
            <p:nvPr/>
          </p:nvGrpSpPr>
          <p:grpSpPr>
            <a:xfrm>
              <a:off x="2733393" y="1827866"/>
              <a:ext cx="1890216" cy="479344"/>
              <a:chOff x="2733393" y="1827866"/>
              <a:chExt cx="1890216" cy="479344"/>
            </a:xfrm>
          </p:grpSpPr>
          <p:pic>
            <p:nvPicPr>
              <p:cNvPr id="244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2733393" y="1954939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2886866" y="1988179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072956" y="1988178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218734" y="1947261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387460" y="1913403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599213" y="1887838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724857" y="1870682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855487" y="1849375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4046474" y="1827866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4221663" y="1834575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492259" y="1921407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4357156" y="1844931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56" name="Group 255"/>
          <p:cNvGrpSpPr/>
          <p:nvPr/>
        </p:nvGrpSpPr>
        <p:grpSpPr>
          <a:xfrm>
            <a:off x="3806873" y="3758706"/>
            <a:ext cx="980941" cy="914531"/>
            <a:chOff x="3814022" y="3982589"/>
            <a:chExt cx="2250594" cy="1461499"/>
          </a:xfrm>
        </p:grpSpPr>
        <p:pic>
          <p:nvPicPr>
            <p:cNvPr id="257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563" y="4361925"/>
              <a:ext cx="500184" cy="577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8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6650" y="4003896"/>
              <a:ext cx="819824" cy="94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9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3168" y="4376499"/>
              <a:ext cx="500184" cy="577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0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4885" y="4026064"/>
              <a:ext cx="819824" cy="94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1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0382" y="4426705"/>
              <a:ext cx="500184" cy="577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2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7469" y="4068676"/>
              <a:ext cx="819824" cy="94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3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022" y="4340618"/>
              <a:ext cx="500184" cy="577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4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1109" y="3982589"/>
              <a:ext cx="819824" cy="94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5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7627" y="4355192"/>
              <a:ext cx="500184" cy="577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344" y="4004757"/>
              <a:ext cx="819824" cy="94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7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4841" y="4405398"/>
              <a:ext cx="500184" cy="577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8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1928" y="4047369"/>
              <a:ext cx="819824" cy="94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9" name="Freeform 268"/>
            <p:cNvSpPr/>
            <p:nvPr/>
          </p:nvSpPr>
          <p:spPr>
            <a:xfrm flipH="1">
              <a:off x="3965802" y="4771460"/>
              <a:ext cx="2098814" cy="672628"/>
            </a:xfrm>
            <a:custGeom>
              <a:avLst/>
              <a:gdLst>
                <a:gd name="connsiteX0" fmla="*/ 277090 w 5619931"/>
                <a:gd name="connsiteY0" fmla="*/ 602491 h 3394034"/>
                <a:gd name="connsiteX1" fmla="*/ 1139975 w 5619931"/>
                <a:gd name="connsiteY1" fmla="*/ 10062 h 3394034"/>
                <a:gd name="connsiteX2" fmla="*/ 2659682 w 5619931"/>
                <a:gd name="connsiteY2" fmla="*/ 267640 h 3394034"/>
                <a:gd name="connsiteX3" fmla="*/ 4205147 w 5619931"/>
                <a:gd name="connsiteY3" fmla="*/ 757037 h 3394034"/>
                <a:gd name="connsiteX4" fmla="*/ 5351366 w 5619931"/>
                <a:gd name="connsiteY4" fmla="*/ 666885 h 3394034"/>
                <a:gd name="connsiteX5" fmla="*/ 5583186 w 5619931"/>
                <a:gd name="connsiteY5" fmla="*/ 692643 h 3394034"/>
                <a:gd name="connsiteX6" fmla="*/ 5596065 w 5619931"/>
                <a:gd name="connsiteY6" fmla="*/ 795674 h 3394034"/>
                <a:gd name="connsiteX7" fmla="*/ 5608944 w 5619931"/>
                <a:gd name="connsiteY7" fmla="*/ 3152508 h 3394034"/>
                <a:gd name="connsiteX8" fmla="*/ 5608944 w 5619931"/>
                <a:gd name="connsiteY8" fmla="*/ 3229781 h 3394034"/>
                <a:gd name="connsiteX9" fmla="*/ 5467276 w 5619931"/>
                <a:gd name="connsiteY9" fmla="*/ 3242660 h 3394034"/>
                <a:gd name="connsiteX10" fmla="*/ 405879 w 5619931"/>
                <a:gd name="connsiteY10" fmla="*/ 3268417 h 3394034"/>
                <a:gd name="connsiteX11" fmla="*/ 302848 w 5619931"/>
                <a:gd name="connsiteY11" fmla="*/ 3255538 h 3394034"/>
                <a:gd name="connsiteX12" fmla="*/ 277090 w 5619931"/>
                <a:gd name="connsiteY12" fmla="*/ 3178265 h 3394034"/>
                <a:gd name="connsiteX13" fmla="*/ 277090 w 5619931"/>
                <a:gd name="connsiteY13" fmla="*/ 602491 h 339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9931" h="3394034">
                  <a:moveTo>
                    <a:pt x="277090" y="602491"/>
                  </a:moveTo>
                  <a:cubicBezTo>
                    <a:pt x="420904" y="74457"/>
                    <a:pt x="742876" y="65870"/>
                    <a:pt x="1139975" y="10062"/>
                  </a:cubicBezTo>
                  <a:cubicBezTo>
                    <a:pt x="1537074" y="-45747"/>
                    <a:pt x="2148820" y="143144"/>
                    <a:pt x="2659682" y="267640"/>
                  </a:cubicBezTo>
                  <a:cubicBezTo>
                    <a:pt x="3170544" y="392136"/>
                    <a:pt x="3756533" y="690496"/>
                    <a:pt x="4205147" y="757037"/>
                  </a:cubicBezTo>
                  <a:cubicBezTo>
                    <a:pt x="4653761" y="823578"/>
                    <a:pt x="5121693" y="677617"/>
                    <a:pt x="5351366" y="666885"/>
                  </a:cubicBezTo>
                  <a:cubicBezTo>
                    <a:pt x="5581039" y="656153"/>
                    <a:pt x="5542403" y="671178"/>
                    <a:pt x="5583186" y="692643"/>
                  </a:cubicBezTo>
                  <a:cubicBezTo>
                    <a:pt x="5623969" y="714108"/>
                    <a:pt x="5591772" y="385696"/>
                    <a:pt x="5596065" y="795674"/>
                  </a:cubicBezTo>
                  <a:cubicBezTo>
                    <a:pt x="5600358" y="1205652"/>
                    <a:pt x="5606798" y="2746824"/>
                    <a:pt x="5608944" y="3152508"/>
                  </a:cubicBezTo>
                  <a:cubicBezTo>
                    <a:pt x="5611090" y="3558192"/>
                    <a:pt x="5632555" y="3214756"/>
                    <a:pt x="5608944" y="3229781"/>
                  </a:cubicBezTo>
                  <a:cubicBezTo>
                    <a:pt x="5585333" y="3244806"/>
                    <a:pt x="5467276" y="3242660"/>
                    <a:pt x="5467276" y="3242660"/>
                  </a:cubicBezTo>
                  <a:lnTo>
                    <a:pt x="405879" y="3268417"/>
                  </a:lnTo>
                  <a:cubicBezTo>
                    <a:pt x="-454859" y="3270563"/>
                    <a:pt x="324313" y="3270563"/>
                    <a:pt x="302848" y="3255538"/>
                  </a:cubicBezTo>
                  <a:cubicBezTo>
                    <a:pt x="281383" y="3240513"/>
                    <a:pt x="279236" y="3622586"/>
                    <a:pt x="277090" y="3178265"/>
                  </a:cubicBezTo>
                  <a:cubicBezTo>
                    <a:pt x="274944" y="2733944"/>
                    <a:pt x="133276" y="1130525"/>
                    <a:pt x="277090" y="60249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alpha val="74902"/>
                  </a:srgbClr>
                </a:gs>
                <a:gs pos="47000">
                  <a:srgbClr val="9966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30040" tIns="65020" rIns="130040" bIns="650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BE" sz="3982">
                <a:latin typeface="UGent Panno Text" panose="02000506040000040003" pitchFamily="2" charset="0"/>
              </a:endParaRPr>
            </a:p>
          </p:txBody>
        </p:sp>
      </p:grpSp>
      <p:grpSp>
        <p:nvGrpSpPr>
          <p:cNvPr id="270" name="Group 269"/>
          <p:cNvGrpSpPr/>
          <p:nvPr/>
        </p:nvGrpSpPr>
        <p:grpSpPr>
          <a:xfrm>
            <a:off x="2489044" y="4063017"/>
            <a:ext cx="1109543" cy="565254"/>
            <a:chOff x="2669681" y="1827866"/>
            <a:chExt cx="2098814" cy="976282"/>
          </a:xfrm>
        </p:grpSpPr>
        <p:sp>
          <p:nvSpPr>
            <p:cNvPr id="271" name="Freeform 270"/>
            <p:cNvSpPr/>
            <p:nvPr/>
          </p:nvSpPr>
          <p:spPr>
            <a:xfrm flipH="1">
              <a:off x="2669681" y="2131520"/>
              <a:ext cx="2098814" cy="672628"/>
            </a:xfrm>
            <a:custGeom>
              <a:avLst/>
              <a:gdLst>
                <a:gd name="connsiteX0" fmla="*/ 277090 w 5619931"/>
                <a:gd name="connsiteY0" fmla="*/ 602491 h 3394034"/>
                <a:gd name="connsiteX1" fmla="*/ 1139975 w 5619931"/>
                <a:gd name="connsiteY1" fmla="*/ 10062 h 3394034"/>
                <a:gd name="connsiteX2" fmla="*/ 2659682 w 5619931"/>
                <a:gd name="connsiteY2" fmla="*/ 267640 h 3394034"/>
                <a:gd name="connsiteX3" fmla="*/ 4205147 w 5619931"/>
                <a:gd name="connsiteY3" fmla="*/ 757037 h 3394034"/>
                <a:gd name="connsiteX4" fmla="*/ 5351366 w 5619931"/>
                <a:gd name="connsiteY4" fmla="*/ 666885 h 3394034"/>
                <a:gd name="connsiteX5" fmla="*/ 5583186 w 5619931"/>
                <a:gd name="connsiteY5" fmla="*/ 692643 h 3394034"/>
                <a:gd name="connsiteX6" fmla="*/ 5596065 w 5619931"/>
                <a:gd name="connsiteY6" fmla="*/ 795674 h 3394034"/>
                <a:gd name="connsiteX7" fmla="*/ 5608944 w 5619931"/>
                <a:gd name="connsiteY7" fmla="*/ 3152508 h 3394034"/>
                <a:gd name="connsiteX8" fmla="*/ 5608944 w 5619931"/>
                <a:gd name="connsiteY8" fmla="*/ 3229781 h 3394034"/>
                <a:gd name="connsiteX9" fmla="*/ 5467276 w 5619931"/>
                <a:gd name="connsiteY9" fmla="*/ 3242660 h 3394034"/>
                <a:gd name="connsiteX10" fmla="*/ 405879 w 5619931"/>
                <a:gd name="connsiteY10" fmla="*/ 3268417 h 3394034"/>
                <a:gd name="connsiteX11" fmla="*/ 302848 w 5619931"/>
                <a:gd name="connsiteY11" fmla="*/ 3255538 h 3394034"/>
                <a:gd name="connsiteX12" fmla="*/ 277090 w 5619931"/>
                <a:gd name="connsiteY12" fmla="*/ 3178265 h 3394034"/>
                <a:gd name="connsiteX13" fmla="*/ 277090 w 5619931"/>
                <a:gd name="connsiteY13" fmla="*/ 602491 h 339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9931" h="3394034">
                  <a:moveTo>
                    <a:pt x="277090" y="602491"/>
                  </a:moveTo>
                  <a:cubicBezTo>
                    <a:pt x="420904" y="74457"/>
                    <a:pt x="742876" y="65870"/>
                    <a:pt x="1139975" y="10062"/>
                  </a:cubicBezTo>
                  <a:cubicBezTo>
                    <a:pt x="1537074" y="-45747"/>
                    <a:pt x="2148820" y="143144"/>
                    <a:pt x="2659682" y="267640"/>
                  </a:cubicBezTo>
                  <a:cubicBezTo>
                    <a:pt x="3170544" y="392136"/>
                    <a:pt x="3756533" y="690496"/>
                    <a:pt x="4205147" y="757037"/>
                  </a:cubicBezTo>
                  <a:cubicBezTo>
                    <a:pt x="4653761" y="823578"/>
                    <a:pt x="5121693" y="677617"/>
                    <a:pt x="5351366" y="666885"/>
                  </a:cubicBezTo>
                  <a:cubicBezTo>
                    <a:pt x="5581039" y="656153"/>
                    <a:pt x="5542403" y="671178"/>
                    <a:pt x="5583186" y="692643"/>
                  </a:cubicBezTo>
                  <a:cubicBezTo>
                    <a:pt x="5623969" y="714108"/>
                    <a:pt x="5591772" y="385696"/>
                    <a:pt x="5596065" y="795674"/>
                  </a:cubicBezTo>
                  <a:cubicBezTo>
                    <a:pt x="5600358" y="1205652"/>
                    <a:pt x="5606798" y="2746824"/>
                    <a:pt x="5608944" y="3152508"/>
                  </a:cubicBezTo>
                  <a:cubicBezTo>
                    <a:pt x="5611090" y="3558192"/>
                    <a:pt x="5632555" y="3214756"/>
                    <a:pt x="5608944" y="3229781"/>
                  </a:cubicBezTo>
                  <a:cubicBezTo>
                    <a:pt x="5585333" y="3244806"/>
                    <a:pt x="5467276" y="3242660"/>
                    <a:pt x="5467276" y="3242660"/>
                  </a:cubicBezTo>
                  <a:lnTo>
                    <a:pt x="405879" y="3268417"/>
                  </a:lnTo>
                  <a:cubicBezTo>
                    <a:pt x="-454859" y="3270563"/>
                    <a:pt x="324313" y="3270563"/>
                    <a:pt x="302848" y="3255538"/>
                  </a:cubicBezTo>
                  <a:cubicBezTo>
                    <a:pt x="281383" y="3240513"/>
                    <a:pt x="279236" y="3622586"/>
                    <a:pt x="277090" y="3178265"/>
                  </a:cubicBezTo>
                  <a:cubicBezTo>
                    <a:pt x="274944" y="2733944"/>
                    <a:pt x="133276" y="1130525"/>
                    <a:pt x="277090" y="60249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alpha val="74902"/>
                  </a:srgbClr>
                </a:gs>
                <a:gs pos="47000">
                  <a:srgbClr val="9966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30040" tIns="65020" rIns="130040" bIns="650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BE" sz="3982">
                <a:latin typeface="UGent Panno Text" panose="02000506040000040003" pitchFamily="2" charset="0"/>
              </a:endParaRPr>
            </a:p>
          </p:txBody>
        </p:sp>
        <p:grpSp>
          <p:nvGrpSpPr>
            <p:cNvPr id="273" name="Group 272"/>
            <p:cNvGrpSpPr/>
            <p:nvPr/>
          </p:nvGrpSpPr>
          <p:grpSpPr>
            <a:xfrm>
              <a:off x="2733393" y="1827866"/>
              <a:ext cx="1890216" cy="479344"/>
              <a:chOff x="2733393" y="1827866"/>
              <a:chExt cx="1890216" cy="479344"/>
            </a:xfrm>
          </p:grpSpPr>
          <p:pic>
            <p:nvPicPr>
              <p:cNvPr id="274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2733393" y="1954939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2886866" y="1988179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072956" y="1988178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218734" y="1947261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387460" y="1913403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599213" y="1887838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724857" y="1870682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855487" y="1849375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4046474" y="1827866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4221663" y="1834575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492259" y="1921407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4357156" y="1844931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86" name="Group 285"/>
          <p:cNvGrpSpPr/>
          <p:nvPr/>
        </p:nvGrpSpPr>
        <p:grpSpPr>
          <a:xfrm>
            <a:off x="3784621" y="4742596"/>
            <a:ext cx="980941" cy="914531"/>
            <a:chOff x="3814022" y="3982589"/>
            <a:chExt cx="2250594" cy="1461499"/>
          </a:xfrm>
        </p:grpSpPr>
        <p:pic>
          <p:nvPicPr>
            <p:cNvPr id="287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563" y="4361925"/>
              <a:ext cx="500184" cy="577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8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6650" y="4003896"/>
              <a:ext cx="819824" cy="94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9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3168" y="4376499"/>
              <a:ext cx="500184" cy="577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0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4885" y="4026064"/>
              <a:ext cx="819824" cy="94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1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0382" y="4426705"/>
              <a:ext cx="500184" cy="577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2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7469" y="4068676"/>
              <a:ext cx="819824" cy="94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3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022" y="4340618"/>
              <a:ext cx="500184" cy="577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4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1109" y="3982589"/>
              <a:ext cx="819824" cy="94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5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7627" y="4355192"/>
              <a:ext cx="500184" cy="577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6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344" y="4004757"/>
              <a:ext cx="819824" cy="94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4841" y="4405398"/>
              <a:ext cx="500184" cy="577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8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1928" y="4047369"/>
              <a:ext cx="819824" cy="94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9" name="Freeform 298"/>
            <p:cNvSpPr/>
            <p:nvPr/>
          </p:nvSpPr>
          <p:spPr>
            <a:xfrm flipH="1">
              <a:off x="3965802" y="4771460"/>
              <a:ext cx="2098814" cy="672628"/>
            </a:xfrm>
            <a:custGeom>
              <a:avLst/>
              <a:gdLst>
                <a:gd name="connsiteX0" fmla="*/ 277090 w 5619931"/>
                <a:gd name="connsiteY0" fmla="*/ 602491 h 3394034"/>
                <a:gd name="connsiteX1" fmla="*/ 1139975 w 5619931"/>
                <a:gd name="connsiteY1" fmla="*/ 10062 h 3394034"/>
                <a:gd name="connsiteX2" fmla="*/ 2659682 w 5619931"/>
                <a:gd name="connsiteY2" fmla="*/ 267640 h 3394034"/>
                <a:gd name="connsiteX3" fmla="*/ 4205147 w 5619931"/>
                <a:gd name="connsiteY3" fmla="*/ 757037 h 3394034"/>
                <a:gd name="connsiteX4" fmla="*/ 5351366 w 5619931"/>
                <a:gd name="connsiteY4" fmla="*/ 666885 h 3394034"/>
                <a:gd name="connsiteX5" fmla="*/ 5583186 w 5619931"/>
                <a:gd name="connsiteY5" fmla="*/ 692643 h 3394034"/>
                <a:gd name="connsiteX6" fmla="*/ 5596065 w 5619931"/>
                <a:gd name="connsiteY6" fmla="*/ 795674 h 3394034"/>
                <a:gd name="connsiteX7" fmla="*/ 5608944 w 5619931"/>
                <a:gd name="connsiteY7" fmla="*/ 3152508 h 3394034"/>
                <a:gd name="connsiteX8" fmla="*/ 5608944 w 5619931"/>
                <a:gd name="connsiteY8" fmla="*/ 3229781 h 3394034"/>
                <a:gd name="connsiteX9" fmla="*/ 5467276 w 5619931"/>
                <a:gd name="connsiteY9" fmla="*/ 3242660 h 3394034"/>
                <a:gd name="connsiteX10" fmla="*/ 405879 w 5619931"/>
                <a:gd name="connsiteY10" fmla="*/ 3268417 h 3394034"/>
                <a:gd name="connsiteX11" fmla="*/ 302848 w 5619931"/>
                <a:gd name="connsiteY11" fmla="*/ 3255538 h 3394034"/>
                <a:gd name="connsiteX12" fmla="*/ 277090 w 5619931"/>
                <a:gd name="connsiteY12" fmla="*/ 3178265 h 3394034"/>
                <a:gd name="connsiteX13" fmla="*/ 277090 w 5619931"/>
                <a:gd name="connsiteY13" fmla="*/ 602491 h 339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9931" h="3394034">
                  <a:moveTo>
                    <a:pt x="277090" y="602491"/>
                  </a:moveTo>
                  <a:cubicBezTo>
                    <a:pt x="420904" y="74457"/>
                    <a:pt x="742876" y="65870"/>
                    <a:pt x="1139975" y="10062"/>
                  </a:cubicBezTo>
                  <a:cubicBezTo>
                    <a:pt x="1537074" y="-45747"/>
                    <a:pt x="2148820" y="143144"/>
                    <a:pt x="2659682" y="267640"/>
                  </a:cubicBezTo>
                  <a:cubicBezTo>
                    <a:pt x="3170544" y="392136"/>
                    <a:pt x="3756533" y="690496"/>
                    <a:pt x="4205147" y="757037"/>
                  </a:cubicBezTo>
                  <a:cubicBezTo>
                    <a:pt x="4653761" y="823578"/>
                    <a:pt x="5121693" y="677617"/>
                    <a:pt x="5351366" y="666885"/>
                  </a:cubicBezTo>
                  <a:cubicBezTo>
                    <a:pt x="5581039" y="656153"/>
                    <a:pt x="5542403" y="671178"/>
                    <a:pt x="5583186" y="692643"/>
                  </a:cubicBezTo>
                  <a:cubicBezTo>
                    <a:pt x="5623969" y="714108"/>
                    <a:pt x="5591772" y="385696"/>
                    <a:pt x="5596065" y="795674"/>
                  </a:cubicBezTo>
                  <a:cubicBezTo>
                    <a:pt x="5600358" y="1205652"/>
                    <a:pt x="5606798" y="2746824"/>
                    <a:pt x="5608944" y="3152508"/>
                  </a:cubicBezTo>
                  <a:cubicBezTo>
                    <a:pt x="5611090" y="3558192"/>
                    <a:pt x="5632555" y="3214756"/>
                    <a:pt x="5608944" y="3229781"/>
                  </a:cubicBezTo>
                  <a:cubicBezTo>
                    <a:pt x="5585333" y="3244806"/>
                    <a:pt x="5467276" y="3242660"/>
                    <a:pt x="5467276" y="3242660"/>
                  </a:cubicBezTo>
                  <a:lnTo>
                    <a:pt x="405879" y="3268417"/>
                  </a:lnTo>
                  <a:cubicBezTo>
                    <a:pt x="-454859" y="3270563"/>
                    <a:pt x="324313" y="3270563"/>
                    <a:pt x="302848" y="3255538"/>
                  </a:cubicBezTo>
                  <a:cubicBezTo>
                    <a:pt x="281383" y="3240513"/>
                    <a:pt x="279236" y="3622586"/>
                    <a:pt x="277090" y="3178265"/>
                  </a:cubicBezTo>
                  <a:cubicBezTo>
                    <a:pt x="274944" y="2733944"/>
                    <a:pt x="133276" y="1130525"/>
                    <a:pt x="277090" y="60249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alpha val="74902"/>
                  </a:srgbClr>
                </a:gs>
                <a:gs pos="47000">
                  <a:srgbClr val="9966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30040" tIns="65020" rIns="130040" bIns="650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BE" sz="3982">
                <a:latin typeface="UGent Panno Text" panose="02000506040000040003" pitchFamily="2" charset="0"/>
              </a:endParaRPr>
            </a:p>
          </p:txBody>
        </p:sp>
      </p:grpSp>
      <p:grpSp>
        <p:nvGrpSpPr>
          <p:cNvPr id="300" name="Group 299"/>
          <p:cNvGrpSpPr/>
          <p:nvPr/>
        </p:nvGrpSpPr>
        <p:grpSpPr>
          <a:xfrm>
            <a:off x="2474262" y="5038093"/>
            <a:ext cx="1109543" cy="565254"/>
            <a:chOff x="2669681" y="1827866"/>
            <a:chExt cx="2098814" cy="976282"/>
          </a:xfrm>
        </p:grpSpPr>
        <p:sp>
          <p:nvSpPr>
            <p:cNvPr id="301" name="Freeform 300"/>
            <p:cNvSpPr/>
            <p:nvPr/>
          </p:nvSpPr>
          <p:spPr>
            <a:xfrm flipH="1">
              <a:off x="2669681" y="2131520"/>
              <a:ext cx="2098814" cy="672628"/>
            </a:xfrm>
            <a:custGeom>
              <a:avLst/>
              <a:gdLst>
                <a:gd name="connsiteX0" fmla="*/ 277090 w 5619931"/>
                <a:gd name="connsiteY0" fmla="*/ 602491 h 3394034"/>
                <a:gd name="connsiteX1" fmla="*/ 1139975 w 5619931"/>
                <a:gd name="connsiteY1" fmla="*/ 10062 h 3394034"/>
                <a:gd name="connsiteX2" fmla="*/ 2659682 w 5619931"/>
                <a:gd name="connsiteY2" fmla="*/ 267640 h 3394034"/>
                <a:gd name="connsiteX3" fmla="*/ 4205147 w 5619931"/>
                <a:gd name="connsiteY3" fmla="*/ 757037 h 3394034"/>
                <a:gd name="connsiteX4" fmla="*/ 5351366 w 5619931"/>
                <a:gd name="connsiteY4" fmla="*/ 666885 h 3394034"/>
                <a:gd name="connsiteX5" fmla="*/ 5583186 w 5619931"/>
                <a:gd name="connsiteY5" fmla="*/ 692643 h 3394034"/>
                <a:gd name="connsiteX6" fmla="*/ 5596065 w 5619931"/>
                <a:gd name="connsiteY6" fmla="*/ 795674 h 3394034"/>
                <a:gd name="connsiteX7" fmla="*/ 5608944 w 5619931"/>
                <a:gd name="connsiteY7" fmla="*/ 3152508 h 3394034"/>
                <a:gd name="connsiteX8" fmla="*/ 5608944 w 5619931"/>
                <a:gd name="connsiteY8" fmla="*/ 3229781 h 3394034"/>
                <a:gd name="connsiteX9" fmla="*/ 5467276 w 5619931"/>
                <a:gd name="connsiteY9" fmla="*/ 3242660 h 3394034"/>
                <a:gd name="connsiteX10" fmla="*/ 405879 w 5619931"/>
                <a:gd name="connsiteY10" fmla="*/ 3268417 h 3394034"/>
                <a:gd name="connsiteX11" fmla="*/ 302848 w 5619931"/>
                <a:gd name="connsiteY11" fmla="*/ 3255538 h 3394034"/>
                <a:gd name="connsiteX12" fmla="*/ 277090 w 5619931"/>
                <a:gd name="connsiteY12" fmla="*/ 3178265 h 3394034"/>
                <a:gd name="connsiteX13" fmla="*/ 277090 w 5619931"/>
                <a:gd name="connsiteY13" fmla="*/ 602491 h 339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9931" h="3394034">
                  <a:moveTo>
                    <a:pt x="277090" y="602491"/>
                  </a:moveTo>
                  <a:cubicBezTo>
                    <a:pt x="420904" y="74457"/>
                    <a:pt x="742876" y="65870"/>
                    <a:pt x="1139975" y="10062"/>
                  </a:cubicBezTo>
                  <a:cubicBezTo>
                    <a:pt x="1537074" y="-45747"/>
                    <a:pt x="2148820" y="143144"/>
                    <a:pt x="2659682" y="267640"/>
                  </a:cubicBezTo>
                  <a:cubicBezTo>
                    <a:pt x="3170544" y="392136"/>
                    <a:pt x="3756533" y="690496"/>
                    <a:pt x="4205147" y="757037"/>
                  </a:cubicBezTo>
                  <a:cubicBezTo>
                    <a:pt x="4653761" y="823578"/>
                    <a:pt x="5121693" y="677617"/>
                    <a:pt x="5351366" y="666885"/>
                  </a:cubicBezTo>
                  <a:cubicBezTo>
                    <a:pt x="5581039" y="656153"/>
                    <a:pt x="5542403" y="671178"/>
                    <a:pt x="5583186" y="692643"/>
                  </a:cubicBezTo>
                  <a:cubicBezTo>
                    <a:pt x="5623969" y="714108"/>
                    <a:pt x="5591772" y="385696"/>
                    <a:pt x="5596065" y="795674"/>
                  </a:cubicBezTo>
                  <a:cubicBezTo>
                    <a:pt x="5600358" y="1205652"/>
                    <a:pt x="5606798" y="2746824"/>
                    <a:pt x="5608944" y="3152508"/>
                  </a:cubicBezTo>
                  <a:cubicBezTo>
                    <a:pt x="5611090" y="3558192"/>
                    <a:pt x="5632555" y="3214756"/>
                    <a:pt x="5608944" y="3229781"/>
                  </a:cubicBezTo>
                  <a:cubicBezTo>
                    <a:pt x="5585333" y="3244806"/>
                    <a:pt x="5467276" y="3242660"/>
                    <a:pt x="5467276" y="3242660"/>
                  </a:cubicBezTo>
                  <a:lnTo>
                    <a:pt x="405879" y="3268417"/>
                  </a:lnTo>
                  <a:cubicBezTo>
                    <a:pt x="-454859" y="3270563"/>
                    <a:pt x="324313" y="3270563"/>
                    <a:pt x="302848" y="3255538"/>
                  </a:cubicBezTo>
                  <a:cubicBezTo>
                    <a:pt x="281383" y="3240513"/>
                    <a:pt x="279236" y="3622586"/>
                    <a:pt x="277090" y="3178265"/>
                  </a:cubicBezTo>
                  <a:cubicBezTo>
                    <a:pt x="274944" y="2733944"/>
                    <a:pt x="133276" y="1130525"/>
                    <a:pt x="277090" y="60249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alpha val="74902"/>
                  </a:srgbClr>
                </a:gs>
                <a:gs pos="47000">
                  <a:srgbClr val="9966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30040" tIns="65020" rIns="130040" bIns="650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BE" sz="3982">
                <a:latin typeface="UGent Panno Text" panose="02000506040000040003" pitchFamily="2" charset="0"/>
              </a:endParaRPr>
            </a:p>
          </p:txBody>
        </p:sp>
        <p:grpSp>
          <p:nvGrpSpPr>
            <p:cNvPr id="303" name="Group 302"/>
            <p:cNvGrpSpPr/>
            <p:nvPr/>
          </p:nvGrpSpPr>
          <p:grpSpPr>
            <a:xfrm>
              <a:off x="2733393" y="1827866"/>
              <a:ext cx="1890216" cy="479344"/>
              <a:chOff x="2733393" y="1827866"/>
              <a:chExt cx="1890216" cy="479344"/>
            </a:xfrm>
          </p:grpSpPr>
          <p:pic>
            <p:nvPicPr>
              <p:cNvPr id="304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2733393" y="1954939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2886866" y="1988179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072956" y="1988178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218734" y="1947261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387460" y="1913403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599213" y="1887838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724857" y="1870682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855487" y="1849375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4046474" y="1827866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4221663" y="1834575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492259" y="1921407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4357156" y="1844931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30" name="Group 329"/>
          <p:cNvGrpSpPr/>
          <p:nvPr/>
        </p:nvGrpSpPr>
        <p:grpSpPr>
          <a:xfrm>
            <a:off x="2473259" y="6022439"/>
            <a:ext cx="1109543" cy="565254"/>
            <a:chOff x="2669681" y="1827866"/>
            <a:chExt cx="2098814" cy="976282"/>
          </a:xfrm>
        </p:grpSpPr>
        <p:sp>
          <p:nvSpPr>
            <p:cNvPr id="331" name="Freeform 330"/>
            <p:cNvSpPr/>
            <p:nvPr/>
          </p:nvSpPr>
          <p:spPr>
            <a:xfrm flipH="1">
              <a:off x="2669681" y="2131520"/>
              <a:ext cx="2098814" cy="672628"/>
            </a:xfrm>
            <a:custGeom>
              <a:avLst/>
              <a:gdLst>
                <a:gd name="connsiteX0" fmla="*/ 277090 w 5619931"/>
                <a:gd name="connsiteY0" fmla="*/ 602491 h 3394034"/>
                <a:gd name="connsiteX1" fmla="*/ 1139975 w 5619931"/>
                <a:gd name="connsiteY1" fmla="*/ 10062 h 3394034"/>
                <a:gd name="connsiteX2" fmla="*/ 2659682 w 5619931"/>
                <a:gd name="connsiteY2" fmla="*/ 267640 h 3394034"/>
                <a:gd name="connsiteX3" fmla="*/ 4205147 w 5619931"/>
                <a:gd name="connsiteY3" fmla="*/ 757037 h 3394034"/>
                <a:gd name="connsiteX4" fmla="*/ 5351366 w 5619931"/>
                <a:gd name="connsiteY4" fmla="*/ 666885 h 3394034"/>
                <a:gd name="connsiteX5" fmla="*/ 5583186 w 5619931"/>
                <a:gd name="connsiteY5" fmla="*/ 692643 h 3394034"/>
                <a:gd name="connsiteX6" fmla="*/ 5596065 w 5619931"/>
                <a:gd name="connsiteY6" fmla="*/ 795674 h 3394034"/>
                <a:gd name="connsiteX7" fmla="*/ 5608944 w 5619931"/>
                <a:gd name="connsiteY7" fmla="*/ 3152508 h 3394034"/>
                <a:gd name="connsiteX8" fmla="*/ 5608944 w 5619931"/>
                <a:gd name="connsiteY8" fmla="*/ 3229781 h 3394034"/>
                <a:gd name="connsiteX9" fmla="*/ 5467276 w 5619931"/>
                <a:gd name="connsiteY9" fmla="*/ 3242660 h 3394034"/>
                <a:gd name="connsiteX10" fmla="*/ 405879 w 5619931"/>
                <a:gd name="connsiteY10" fmla="*/ 3268417 h 3394034"/>
                <a:gd name="connsiteX11" fmla="*/ 302848 w 5619931"/>
                <a:gd name="connsiteY11" fmla="*/ 3255538 h 3394034"/>
                <a:gd name="connsiteX12" fmla="*/ 277090 w 5619931"/>
                <a:gd name="connsiteY12" fmla="*/ 3178265 h 3394034"/>
                <a:gd name="connsiteX13" fmla="*/ 277090 w 5619931"/>
                <a:gd name="connsiteY13" fmla="*/ 602491 h 339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9931" h="3394034">
                  <a:moveTo>
                    <a:pt x="277090" y="602491"/>
                  </a:moveTo>
                  <a:cubicBezTo>
                    <a:pt x="420904" y="74457"/>
                    <a:pt x="742876" y="65870"/>
                    <a:pt x="1139975" y="10062"/>
                  </a:cubicBezTo>
                  <a:cubicBezTo>
                    <a:pt x="1537074" y="-45747"/>
                    <a:pt x="2148820" y="143144"/>
                    <a:pt x="2659682" y="267640"/>
                  </a:cubicBezTo>
                  <a:cubicBezTo>
                    <a:pt x="3170544" y="392136"/>
                    <a:pt x="3756533" y="690496"/>
                    <a:pt x="4205147" y="757037"/>
                  </a:cubicBezTo>
                  <a:cubicBezTo>
                    <a:pt x="4653761" y="823578"/>
                    <a:pt x="5121693" y="677617"/>
                    <a:pt x="5351366" y="666885"/>
                  </a:cubicBezTo>
                  <a:cubicBezTo>
                    <a:pt x="5581039" y="656153"/>
                    <a:pt x="5542403" y="671178"/>
                    <a:pt x="5583186" y="692643"/>
                  </a:cubicBezTo>
                  <a:cubicBezTo>
                    <a:pt x="5623969" y="714108"/>
                    <a:pt x="5591772" y="385696"/>
                    <a:pt x="5596065" y="795674"/>
                  </a:cubicBezTo>
                  <a:cubicBezTo>
                    <a:pt x="5600358" y="1205652"/>
                    <a:pt x="5606798" y="2746824"/>
                    <a:pt x="5608944" y="3152508"/>
                  </a:cubicBezTo>
                  <a:cubicBezTo>
                    <a:pt x="5611090" y="3558192"/>
                    <a:pt x="5632555" y="3214756"/>
                    <a:pt x="5608944" y="3229781"/>
                  </a:cubicBezTo>
                  <a:cubicBezTo>
                    <a:pt x="5585333" y="3244806"/>
                    <a:pt x="5467276" y="3242660"/>
                    <a:pt x="5467276" y="3242660"/>
                  </a:cubicBezTo>
                  <a:lnTo>
                    <a:pt x="405879" y="3268417"/>
                  </a:lnTo>
                  <a:cubicBezTo>
                    <a:pt x="-454859" y="3270563"/>
                    <a:pt x="324313" y="3270563"/>
                    <a:pt x="302848" y="3255538"/>
                  </a:cubicBezTo>
                  <a:cubicBezTo>
                    <a:pt x="281383" y="3240513"/>
                    <a:pt x="279236" y="3622586"/>
                    <a:pt x="277090" y="3178265"/>
                  </a:cubicBezTo>
                  <a:cubicBezTo>
                    <a:pt x="274944" y="2733944"/>
                    <a:pt x="133276" y="1130525"/>
                    <a:pt x="277090" y="60249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alpha val="74902"/>
                  </a:srgbClr>
                </a:gs>
                <a:gs pos="47000">
                  <a:srgbClr val="9966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30040" tIns="65020" rIns="130040" bIns="650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BE" sz="3982">
                <a:latin typeface="UGent Panno Text" panose="02000506040000040003" pitchFamily="2" charset="0"/>
              </a:endParaRPr>
            </a:p>
          </p:txBody>
        </p:sp>
        <p:grpSp>
          <p:nvGrpSpPr>
            <p:cNvPr id="333" name="Group 332"/>
            <p:cNvGrpSpPr/>
            <p:nvPr/>
          </p:nvGrpSpPr>
          <p:grpSpPr>
            <a:xfrm>
              <a:off x="2733393" y="1827866"/>
              <a:ext cx="1890216" cy="479344"/>
              <a:chOff x="2733393" y="1827866"/>
              <a:chExt cx="1890216" cy="479344"/>
            </a:xfrm>
          </p:grpSpPr>
          <p:pic>
            <p:nvPicPr>
              <p:cNvPr id="334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2733393" y="1954939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2886866" y="1988179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072956" y="1988178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218734" y="1947261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387460" y="1913403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599213" y="1887838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724857" y="1870682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855487" y="1849375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2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4046474" y="1827866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3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4221663" y="1834575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4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3492259" y="1921407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5" name="Picture 4" descr="Afbeeldingsresultaat voor cassava 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4"/>
              <a:stretch/>
            </p:blipFill>
            <p:spPr bwMode="auto">
              <a:xfrm>
                <a:off x="4357156" y="1844931"/>
                <a:ext cx="266453" cy="3190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363" name="Straight Connector 362"/>
          <p:cNvCxnSpPr/>
          <p:nvPr/>
        </p:nvCxnSpPr>
        <p:spPr>
          <a:xfrm>
            <a:off x="2339634" y="2701904"/>
            <a:ext cx="9549307" cy="4371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/>
          <p:cNvCxnSpPr/>
          <p:nvPr/>
        </p:nvCxnSpPr>
        <p:spPr>
          <a:xfrm flipV="1">
            <a:off x="2320194" y="3717915"/>
            <a:ext cx="2611673" cy="10303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/>
          <p:cNvCxnSpPr/>
          <p:nvPr/>
        </p:nvCxnSpPr>
        <p:spPr>
          <a:xfrm flipV="1">
            <a:off x="2377126" y="4742596"/>
            <a:ext cx="2513940" cy="324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Connector 372"/>
          <p:cNvCxnSpPr/>
          <p:nvPr/>
        </p:nvCxnSpPr>
        <p:spPr>
          <a:xfrm flipV="1">
            <a:off x="2339634" y="5744915"/>
            <a:ext cx="2592233" cy="5083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5" name="TextBox 374"/>
          <p:cNvSpPr txBox="1"/>
          <p:nvPr/>
        </p:nvSpPr>
        <p:spPr>
          <a:xfrm>
            <a:off x="3924690" y="5680560"/>
            <a:ext cx="860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7200" b="1" dirty="0" smtClean="0"/>
              <a:t>?</a:t>
            </a:r>
            <a:endParaRPr lang="nl-BE" sz="7200" b="1" dirty="0"/>
          </a:p>
        </p:txBody>
      </p:sp>
      <p:sp>
        <p:nvSpPr>
          <p:cNvPr id="376" name="TextBox 375"/>
          <p:cNvSpPr txBox="1"/>
          <p:nvPr/>
        </p:nvSpPr>
        <p:spPr>
          <a:xfrm>
            <a:off x="9819408" y="2296950"/>
            <a:ext cx="2458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 err="1" smtClean="0">
                <a:solidFill>
                  <a:srgbClr val="C00000"/>
                </a:solidFill>
              </a:rPr>
              <a:t>losses</a:t>
            </a:r>
            <a:endParaRPr lang="nl-BE" i="1" dirty="0" smtClean="0">
              <a:solidFill>
                <a:srgbClr val="C00000"/>
              </a:solidFill>
            </a:endParaRPr>
          </a:p>
          <a:p>
            <a:endParaRPr lang="nl-BE" i="1" dirty="0" smtClean="0">
              <a:solidFill>
                <a:srgbClr val="C00000"/>
              </a:solidFill>
            </a:endParaRPr>
          </a:p>
          <a:p>
            <a:endParaRPr lang="nl-BE" i="1" baseline="-25000" dirty="0">
              <a:solidFill>
                <a:srgbClr val="C00000"/>
              </a:solidFill>
            </a:endParaRPr>
          </a:p>
        </p:txBody>
      </p:sp>
      <p:cxnSp>
        <p:nvCxnSpPr>
          <p:cNvPr id="398" name="Straight Connector 397"/>
          <p:cNvCxnSpPr/>
          <p:nvPr/>
        </p:nvCxnSpPr>
        <p:spPr>
          <a:xfrm>
            <a:off x="3591318" y="544764"/>
            <a:ext cx="12301" cy="2184767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/>
          <p:nvPr/>
        </p:nvCxnSpPr>
        <p:spPr>
          <a:xfrm>
            <a:off x="4882988" y="553314"/>
            <a:ext cx="12301" cy="2184767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own Arrow 1"/>
          <p:cNvSpPr/>
          <p:nvPr/>
        </p:nvSpPr>
        <p:spPr>
          <a:xfrm>
            <a:off x="10434430" y="2778815"/>
            <a:ext cx="268844" cy="1457771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0" name="Down Arrow 319"/>
          <p:cNvSpPr/>
          <p:nvPr/>
        </p:nvSpPr>
        <p:spPr>
          <a:xfrm rot="16200000">
            <a:off x="7379768" y="2887682"/>
            <a:ext cx="268844" cy="3594901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5" name="Group 4"/>
          <p:cNvGrpSpPr/>
          <p:nvPr/>
        </p:nvGrpSpPr>
        <p:grpSpPr>
          <a:xfrm>
            <a:off x="3577069" y="1467175"/>
            <a:ext cx="1313997" cy="963221"/>
            <a:chOff x="3577069" y="1467175"/>
            <a:chExt cx="1313997" cy="963221"/>
          </a:xfrm>
        </p:grpSpPr>
        <p:pic>
          <p:nvPicPr>
            <p:cNvPr id="67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7134" y="1717182"/>
              <a:ext cx="292030" cy="380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464" y="1481218"/>
              <a:ext cx="478650" cy="623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6938" y="1726787"/>
              <a:ext cx="292030" cy="380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456" y="1495828"/>
              <a:ext cx="478650" cy="623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134" y="1759876"/>
              <a:ext cx="292030" cy="380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6464" y="1523912"/>
              <a:ext cx="478650" cy="623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7069" y="1703139"/>
              <a:ext cx="292030" cy="380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0399" y="1467175"/>
              <a:ext cx="478650" cy="623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6873" y="1712744"/>
              <a:ext cx="292030" cy="380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391" y="1481785"/>
              <a:ext cx="478650" cy="623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069" y="1745833"/>
              <a:ext cx="292030" cy="380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399" y="1509869"/>
              <a:ext cx="478650" cy="623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Freeform 78"/>
            <p:cNvSpPr/>
            <p:nvPr/>
          </p:nvSpPr>
          <p:spPr>
            <a:xfrm flipH="1">
              <a:off x="3665685" y="1987091"/>
              <a:ext cx="1225381" cy="443305"/>
            </a:xfrm>
            <a:custGeom>
              <a:avLst/>
              <a:gdLst>
                <a:gd name="connsiteX0" fmla="*/ 277090 w 5619931"/>
                <a:gd name="connsiteY0" fmla="*/ 602491 h 3394034"/>
                <a:gd name="connsiteX1" fmla="*/ 1139975 w 5619931"/>
                <a:gd name="connsiteY1" fmla="*/ 10062 h 3394034"/>
                <a:gd name="connsiteX2" fmla="*/ 2659682 w 5619931"/>
                <a:gd name="connsiteY2" fmla="*/ 267640 h 3394034"/>
                <a:gd name="connsiteX3" fmla="*/ 4205147 w 5619931"/>
                <a:gd name="connsiteY3" fmla="*/ 757037 h 3394034"/>
                <a:gd name="connsiteX4" fmla="*/ 5351366 w 5619931"/>
                <a:gd name="connsiteY4" fmla="*/ 666885 h 3394034"/>
                <a:gd name="connsiteX5" fmla="*/ 5583186 w 5619931"/>
                <a:gd name="connsiteY5" fmla="*/ 692643 h 3394034"/>
                <a:gd name="connsiteX6" fmla="*/ 5596065 w 5619931"/>
                <a:gd name="connsiteY6" fmla="*/ 795674 h 3394034"/>
                <a:gd name="connsiteX7" fmla="*/ 5608944 w 5619931"/>
                <a:gd name="connsiteY7" fmla="*/ 3152508 h 3394034"/>
                <a:gd name="connsiteX8" fmla="*/ 5608944 w 5619931"/>
                <a:gd name="connsiteY8" fmla="*/ 3229781 h 3394034"/>
                <a:gd name="connsiteX9" fmla="*/ 5467276 w 5619931"/>
                <a:gd name="connsiteY9" fmla="*/ 3242660 h 3394034"/>
                <a:gd name="connsiteX10" fmla="*/ 405879 w 5619931"/>
                <a:gd name="connsiteY10" fmla="*/ 3268417 h 3394034"/>
                <a:gd name="connsiteX11" fmla="*/ 302848 w 5619931"/>
                <a:gd name="connsiteY11" fmla="*/ 3255538 h 3394034"/>
                <a:gd name="connsiteX12" fmla="*/ 277090 w 5619931"/>
                <a:gd name="connsiteY12" fmla="*/ 3178265 h 3394034"/>
                <a:gd name="connsiteX13" fmla="*/ 277090 w 5619931"/>
                <a:gd name="connsiteY13" fmla="*/ 602491 h 339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9931" h="3394034">
                  <a:moveTo>
                    <a:pt x="277090" y="602491"/>
                  </a:moveTo>
                  <a:cubicBezTo>
                    <a:pt x="420904" y="74457"/>
                    <a:pt x="742876" y="65870"/>
                    <a:pt x="1139975" y="10062"/>
                  </a:cubicBezTo>
                  <a:cubicBezTo>
                    <a:pt x="1537074" y="-45747"/>
                    <a:pt x="2148820" y="143144"/>
                    <a:pt x="2659682" y="267640"/>
                  </a:cubicBezTo>
                  <a:cubicBezTo>
                    <a:pt x="3170544" y="392136"/>
                    <a:pt x="3756533" y="690496"/>
                    <a:pt x="4205147" y="757037"/>
                  </a:cubicBezTo>
                  <a:cubicBezTo>
                    <a:pt x="4653761" y="823578"/>
                    <a:pt x="5121693" y="677617"/>
                    <a:pt x="5351366" y="666885"/>
                  </a:cubicBezTo>
                  <a:cubicBezTo>
                    <a:pt x="5581039" y="656153"/>
                    <a:pt x="5542403" y="671178"/>
                    <a:pt x="5583186" y="692643"/>
                  </a:cubicBezTo>
                  <a:cubicBezTo>
                    <a:pt x="5623969" y="714108"/>
                    <a:pt x="5591772" y="385696"/>
                    <a:pt x="5596065" y="795674"/>
                  </a:cubicBezTo>
                  <a:cubicBezTo>
                    <a:pt x="5600358" y="1205652"/>
                    <a:pt x="5606798" y="2746824"/>
                    <a:pt x="5608944" y="3152508"/>
                  </a:cubicBezTo>
                  <a:cubicBezTo>
                    <a:pt x="5611090" y="3558192"/>
                    <a:pt x="5632555" y="3214756"/>
                    <a:pt x="5608944" y="3229781"/>
                  </a:cubicBezTo>
                  <a:cubicBezTo>
                    <a:pt x="5585333" y="3244806"/>
                    <a:pt x="5467276" y="3242660"/>
                    <a:pt x="5467276" y="3242660"/>
                  </a:cubicBezTo>
                  <a:lnTo>
                    <a:pt x="405879" y="3268417"/>
                  </a:lnTo>
                  <a:cubicBezTo>
                    <a:pt x="-454859" y="3270563"/>
                    <a:pt x="324313" y="3270563"/>
                    <a:pt x="302848" y="3255538"/>
                  </a:cubicBezTo>
                  <a:cubicBezTo>
                    <a:pt x="281383" y="3240513"/>
                    <a:pt x="279236" y="3622586"/>
                    <a:pt x="277090" y="3178265"/>
                  </a:cubicBezTo>
                  <a:cubicBezTo>
                    <a:pt x="274944" y="2733944"/>
                    <a:pt x="133276" y="1130525"/>
                    <a:pt x="277090" y="60249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alpha val="74902"/>
                  </a:srgbClr>
                </a:gs>
                <a:gs pos="47000">
                  <a:srgbClr val="9966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30040" tIns="65020" rIns="130040" bIns="650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BE" sz="3982">
                <a:latin typeface="UGent Panno Text" panose="02000506040000040003" pitchFamily="2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968928" y="823846"/>
            <a:ext cx="3438533" cy="1609807"/>
            <a:chOff x="4968928" y="823846"/>
            <a:chExt cx="3438533" cy="1609807"/>
          </a:xfrm>
        </p:grpSpPr>
        <p:pic>
          <p:nvPicPr>
            <p:cNvPr id="66" name="Picture 38" descr="Afbeeldingsresultaat voor bush 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1290" y="1741628"/>
              <a:ext cx="476316" cy="468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Freeform 79"/>
            <p:cNvSpPr/>
            <p:nvPr/>
          </p:nvSpPr>
          <p:spPr>
            <a:xfrm flipH="1">
              <a:off x="5079118" y="1990348"/>
              <a:ext cx="1225381" cy="443305"/>
            </a:xfrm>
            <a:custGeom>
              <a:avLst/>
              <a:gdLst>
                <a:gd name="connsiteX0" fmla="*/ 277090 w 5619931"/>
                <a:gd name="connsiteY0" fmla="*/ 602491 h 3394034"/>
                <a:gd name="connsiteX1" fmla="*/ 1139975 w 5619931"/>
                <a:gd name="connsiteY1" fmla="*/ 10062 h 3394034"/>
                <a:gd name="connsiteX2" fmla="*/ 2659682 w 5619931"/>
                <a:gd name="connsiteY2" fmla="*/ 267640 h 3394034"/>
                <a:gd name="connsiteX3" fmla="*/ 4205147 w 5619931"/>
                <a:gd name="connsiteY3" fmla="*/ 757037 h 3394034"/>
                <a:gd name="connsiteX4" fmla="*/ 5351366 w 5619931"/>
                <a:gd name="connsiteY4" fmla="*/ 666885 h 3394034"/>
                <a:gd name="connsiteX5" fmla="*/ 5583186 w 5619931"/>
                <a:gd name="connsiteY5" fmla="*/ 692643 h 3394034"/>
                <a:gd name="connsiteX6" fmla="*/ 5596065 w 5619931"/>
                <a:gd name="connsiteY6" fmla="*/ 795674 h 3394034"/>
                <a:gd name="connsiteX7" fmla="*/ 5608944 w 5619931"/>
                <a:gd name="connsiteY7" fmla="*/ 3152508 h 3394034"/>
                <a:gd name="connsiteX8" fmla="*/ 5608944 w 5619931"/>
                <a:gd name="connsiteY8" fmla="*/ 3229781 h 3394034"/>
                <a:gd name="connsiteX9" fmla="*/ 5467276 w 5619931"/>
                <a:gd name="connsiteY9" fmla="*/ 3242660 h 3394034"/>
                <a:gd name="connsiteX10" fmla="*/ 405879 w 5619931"/>
                <a:gd name="connsiteY10" fmla="*/ 3268417 h 3394034"/>
                <a:gd name="connsiteX11" fmla="*/ 302848 w 5619931"/>
                <a:gd name="connsiteY11" fmla="*/ 3255538 h 3394034"/>
                <a:gd name="connsiteX12" fmla="*/ 277090 w 5619931"/>
                <a:gd name="connsiteY12" fmla="*/ 3178265 h 3394034"/>
                <a:gd name="connsiteX13" fmla="*/ 277090 w 5619931"/>
                <a:gd name="connsiteY13" fmla="*/ 602491 h 339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9931" h="3394034">
                  <a:moveTo>
                    <a:pt x="277090" y="602491"/>
                  </a:moveTo>
                  <a:cubicBezTo>
                    <a:pt x="420904" y="74457"/>
                    <a:pt x="742876" y="65870"/>
                    <a:pt x="1139975" y="10062"/>
                  </a:cubicBezTo>
                  <a:cubicBezTo>
                    <a:pt x="1537074" y="-45747"/>
                    <a:pt x="2148820" y="143144"/>
                    <a:pt x="2659682" y="267640"/>
                  </a:cubicBezTo>
                  <a:cubicBezTo>
                    <a:pt x="3170544" y="392136"/>
                    <a:pt x="3756533" y="690496"/>
                    <a:pt x="4205147" y="757037"/>
                  </a:cubicBezTo>
                  <a:cubicBezTo>
                    <a:pt x="4653761" y="823578"/>
                    <a:pt x="5121693" y="677617"/>
                    <a:pt x="5351366" y="666885"/>
                  </a:cubicBezTo>
                  <a:cubicBezTo>
                    <a:pt x="5581039" y="656153"/>
                    <a:pt x="5542403" y="671178"/>
                    <a:pt x="5583186" y="692643"/>
                  </a:cubicBezTo>
                  <a:cubicBezTo>
                    <a:pt x="5623969" y="714108"/>
                    <a:pt x="5591772" y="385696"/>
                    <a:pt x="5596065" y="795674"/>
                  </a:cubicBezTo>
                  <a:cubicBezTo>
                    <a:pt x="5600358" y="1205652"/>
                    <a:pt x="5606798" y="2746824"/>
                    <a:pt x="5608944" y="3152508"/>
                  </a:cubicBezTo>
                  <a:cubicBezTo>
                    <a:pt x="5611090" y="3558192"/>
                    <a:pt x="5632555" y="3214756"/>
                    <a:pt x="5608944" y="3229781"/>
                  </a:cubicBezTo>
                  <a:cubicBezTo>
                    <a:pt x="5585333" y="3244806"/>
                    <a:pt x="5467276" y="3242660"/>
                    <a:pt x="5467276" y="3242660"/>
                  </a:cubicBezTo>
                  <a:lnTo>
                    <a:pt x="405879" y="3268417"/>
                  </a:lnTo>
                  <a:cubicBezTo>
                    <a:pt x="-454859" y="3270563"/>
                    <a:pt x="324313" y="3270563"/>
                    <a:pt x="302848" y="3255538"/>
                  </a:cubicBezTo>
                  <a:cubicBezTo>
                    <a:pt x="281383" y="3240513"/>
                    <a:pt x="279236" y="3622586"/>
                    <a:pt x="277090" y="3178265"/>
                  </a:cubicBezTo>
                  <a:cubicBezTo>
                    <a:pt x="274944" y="2733944"/>
                    <a:pt x="133276" y="1130525"/>
                    <a:pt x="277090" y="60249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alpha val="74902"/>
                  </a:srgbClr>
                </a:gs>
                <a:gs pos="47000">
                  <a:srgbClr val="9966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30040" tIns="65020" rIns="130040" bIns="650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BE" sz="3982">
                <a:latin typeface="UGent Panno Text" panose="02000506040000040003" pitchFamily="2" charset="0"/>
              </a:endParaRPr>
            </a:p>
          </p:txBody>
        </p:sp>
        <p:pic>
          <p:nvPicPr>
            <p:cNvPr id="81" name="Picture 10" descr="Afbeeldingsresultaat voor tropical tree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0681" y="1164236"/>
              <a:ext cx="954593" cy="993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16" descr="Afbeeldingsresultaat voor tropical tree 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928" y="1667934"/>
              <a:ext cx="323013" cy="449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12" descr="Afbeeldingsresultaat voor cecropia tree 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616" y="1294300"/>
              <a:ext cx="631421" cy="823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18" descr="Afbeeldingsresultaat voor tropical tree 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295" y="1521028"/>
              <a:ext cx="368777" cy="577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30" descr="Afbeeldingsresultaat voor canopy tree png"/>
            <p:cNvPicPr>
              <a:picLocks noChangeAspect="1" noChangeArrowheads="1"/>
            </p:cNvPicPr>
            <p:nvPr/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4941" y="1398404"/>
              <a:ext cx="554314" cy="71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16" descr="Afbeeldingsresultaat voor tropical tree 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166" y="1659621"/>
              <a:ext cx="323013" cy="449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0" descr="Afbeeldingsresultaat voor tropical tree 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0875" y="1839847"/>
              <a:ext cx="317562" cy="26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0" descr="Afbeeldingsresultaat voor tropical tree 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4045" y="1855037"/>
              <a:ext cx="317562" cy="26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40" descr="Afbeeldingsresultaat voor bush 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4143" y="1834726"/>
              <a:ext cx="348936" cy="274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0" name="Group 89"/>
            <p:cNvGrpSpPr/>
            <p:nvPr/>
          </p:nvGrpSpPr>
          <p:grpSpPr>
            <a:xfrm>
              <a:off x="6107464" y="823846"/>
              <a:ext cx="2299997" cy="1606584"/>
              <a:chOff x="-297039" y="-153917"/>
              <a:chExt cx="4111609" cy="2440944"/>
            </a:xfrm>
          </p:grpSpPr>
          <p:sp>
            <p:nvSpPr>
              <p:cNvPr id="97" name="Freeform 96"/>
              <p:cNvSpPr/>
              <p:nvPr/>
            </p:nvSpPr>
            <p:spPr>
              <a:xfrm flipH="1">
                <a:off x="453412" y="1813471"/>
                <a:ext cx="2098814" cy="473556"/>
              </a:xfrm>
              <a:custGeom>
                <a:avLst/>
                <a:gdLst>
                  <a:gd name="connsiteX0" fmla="*/ 277090 w 5619931"/>
                  <a:gd name="connsiteY0" fmla="*/ 602491 h 3394034"/>
                  <a:gd name="connsiteX1" fmla="*/ 1139975 w 5619931"/>
                  <a:gd name="connsiteY1" fmla="*/ 10062 h 3394034"/>
                  <a:gd name="connsiteX2" fmla="*/ 2659682 w 5619931"/>
                  <a:gd name="connsiteY2" fmla="*/ 267640 h 3394034"/>
                  <a:gd name="connsiteX3" fmla="*/ 4205147 w 5619931"/>
                  <a:gd name="connsiteY3" fmla="*/ 757037 h 3394034"/>
                  <a:gd name="connsiteX4" fmla="*/ 5351366 w 5619931"/>
                  <a:gd name="connsiteY4" fmla="*/ 666885 h 3394034"/>
                  <a:gd name="connsiteX5" fmla="*/ 5583186 w 5619931"/>
                  <a:gd name="connsiteY5" fmla="*/ 692643 h 3394034"/>
                  <a:gd name="connsiteX6" fmla="*/ 5596065 w 5619931"/>
                  <a:gd name="connsiteY6" fmla="*/ 795674 h 3394034"/>
                  <a:gd name="connsiteX7" fmla="*/ 5608944 w 5619931"/>
                  <a:gd name="connsiteY7" fmla="*/ 3152508 h 3394034"/>
                  <a:gd name="connsiteX8" fmla="*/ 5608944 w 5619931"/>
                  <a:gd name="connsiteY8" fmla="*/ 3229781 h 3394034"/>
                  <a:gd name="connsiteX9" fmla="*/ 5467276 w 5619931"/>
                  <a:gd name="connsiteY9" fmla="*/ 3242660 h 3394034"/>
                  <a:gd name="connsiteX10" fmla="*/ 405879 w 5619931"/>
                  <a:gd name="connsiteY10" fmla="*/ 3268417 h 3394034"/>
                  <a:gd name="connsiteX11" fmla="*/ 302848 w 5619931"/>
                  <a:gd name="connsiteY11" fmla="*/ 3255538 h 3394034"/>
                  <a:gd name="connsiteX12" fmla="*/ 277090 w 5619931"/>
                  <a:gd name="connsiteY12" fmla="*/ 3178265 h 3394034"/>
                  <a:gd name="connsiteX13" fmla="*/ 277090 w 5619931"/>
                  <a:gd name="connsiteY13" fmla="*/ 602491 h 3394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19931" h="3394034">
                    <a:moveTo>
                      <a:pt x="277090" y="602491"/>
                    </a:moveTo>
                    <a:cubicBezTo>
                      <a:pt x="420904" y="74457"/>
                      <a:pt x="742876" y="65870"/>
                      <a:pt x="1139975" y="10062"/>
                    </a:cubicBezTo>
                    <a:cubicBezTo>
                      <a:pt x="1537074" y="-45747"/>
                      <a:pt x="2148820" y="143144"/>
                      <a:pt x="2659682" y="267640"/>
                    </a:cubicBezTo>
                    <a:cubicBezTo>
                      <a:pt x="3170544" y="392136"/>
                      <a:pt x="3756533" y="690496"/>
                      <a:pt x="4205147" y="757037"/>
                    </a:cubicBezTo>
                    <a:cubicBezTo>
                      <a:pt x="4653761" y="823578"/>
                      <a:pt x="5121693" y="677617"/>
                      <a:pt x="5351366" y="666885"/>
                    </a:cubicBezTo>
                    <a:cubicBezTo>
                      <a:pt x="5581039" y="656153"/>
                      <a:pt x="5542403" y="671178"/>
                      <a:pt x="5583186" y="692643"/>
                    </a:cubicBezTo>
                    <a:cubicBezTo>
                      <a:pt x="5623969" y="714108"/>
                      <a:pt x="5591772" y="385696"/>
                      <a:pt x="5596065" y="795674"/>
                    </a:cubicBezTo>
                    <a:cubicBezTo>
                      <a:pt x="5600358" y="1205652"/>
                      <a:pt x="5606798" y="2746824"/>
                      <a:pt x="5608944" y="3152508"/>
                    </a:cubicBezTo>
                    <a:cubicBezTo>
                      <a:pt x="5611090" y="3558192"/>
                      <a:pt x="5632555" y="3214756"/>
                      <a:pt x="5608944" y="3229781"/>
                    </a:cubicBezTo>
                    <a:cubicBezTo>
                      <a:pt x="5585333" y="3244806"/>
                      <a:pt x="5467276" y="3242660"/>
                      <a:pt x="5467276" y="3242660"/>
                    </a:cubicBezTo>
                    <a:lnTo>
                      <a:pt x="405879" y="3268417"/>
                    </a:lnTo>
                    <a:cubicBezTo>
                      <a:pt x="-454859" y="3270563"/>
                      <a:pt x="324313" y="3270563"/>
                      <a:pt x="302848" y="3255538"/>
                    </a:cubicBezTo>
                    <a:cubicBezTo>
                      <a:pt x="281383" y="3240513"/>
                      <a:pt x="279236" y="3622586"/>
                      <a:pt x="277090" y="3178265"/>
                    </a:cubicBezTo>
                    <a:cubicBezTo>
                      <a:pt x="274944" y="2733944"/>
                      <a:pt x="133276" y="1130525"/>
                      <a:pt x="277090" y="602491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FFFFFF">
                      <a:alpha val="74902"/>
                    </a:srgbClr>
                  </a:gs>
                  <a:gs pos="47000">
                    <a:srgbClr val="9966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30040" tIns="65020" rIns="130040" bIns="650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nl-BE" sz="3982">
                  <a:latin typeface="UGent Panno Text" panose="02000506040000040003" pitchFamily="2" charset="0"/>
                </a:endParaRPr>
              </a:p>
            </p:txBody>
          </p:sp>
          <p:grpSp>
            <p:nvGrpSpPr>
              <p:cNvPr id="98" name="Group 97"/>
              <p:cNvGrpSpPr/>
              <p:nvPr/>
            </p:nvGrpSpPr>
            <p:grpSpPr>
              <a:xfrm>
                <a:off x="-297039" y="-153917"/>
                <a:ext cx="4111609" cy="2385011"/>
                <a:chOff x="4441185" y="1615439"/>
                <a:chExt cx="7196717" cy="4056627"/>
              </a:xfrm>
            </p:grpSpPr>
            <p:pic>
              <p:nvPicPr>
                <p:cNvPr id="99" name="Picture 32" descr="Afbeeldingsresultaat voor canopy tree 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41185" y="1615439"/>
                  <a:ext cx="6204022" cy="34403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0" name="Picture 22" descr="Afbeeldingsresultaat voor buttress tree 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15902" y="2513250"/>
                  <a:ext cx="5922000" cy="26810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1" name="Picture 40" descr="Afbeeldingsresultaat voor bush 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80175" y="4059036"/>
                  <a:ext cx="1557215" cy="10843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" name="Picture 38" descr="Afbeeldingsresultaat voor bush 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66120" y="4217045"/>
                  <a:ext cx="1335983" cy="116313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" name="Picture 26" descr="Afbeeldingsresultaat voor canopy tree 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08759" y="3335621"/>
                  <a:ext cx="2812238" cy="17425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" name="Picture 28" descr="Afbeeldingsresultaat voor canopy tree pn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18755" y="2429982"/>
                  <a:ext cx="2817378" cy="32420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" name="Picture 8" descr="Afbeeldingsresultaat voor tropical tree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1732" y="3148198"/>
                  <a:ext cx="2663205" cy="19704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" name="Picture 8" descr="Afbeeldingsresultaat voor tropical tree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6434719" y="3140794"/>
                  <a:ext cx="1889141" cy="19704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321" name="TextBox 320"/>
          <p:cNvSpPr txBox="1"/>
          <p:nvPr/>
        </p:nvSpPr>
        <p:spPr>
          <a:xfrm>
            <a:off x="8900965" y="4283254"/>
            <a:ext cx="32833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i="1" dirty="0" smtClean="0">
                <a:solidFill>
                  <a:srgbClr val="C00000"/>
                </a:solidFill>
              </a:rPr>
              <a:t>Integration </a:t>
            </a:r>
            <a:r>
              <a:rPr lang="nl-BE" i="1" dirty="0" err="1" smtClean="0">
                <a:solidFill>
                  <a:srgbClr val="C00000"/>
                </a:solidFill>
              </a:rPr>
              <a:t>and</a:t>
            </a:r>
            <a:r>
              <a:rPr lang="nl-BE" i="1" dirty="0" smtClean="0">
                <a:solidFill>
                  <a:srgbClr val="C00000"/>
                </a:solidFill>
              </a:rPr>
              <a:t> </a:t>
            </a:r>
            <a:r>
              <a:rPr lang="nl-BE" i="1" dirty="0" err="1" smtClean="0">
                <a:solidFill>
                  <a:srgbClr val="C00000"/>
                </a:solidFill>
              </a:rPr>
              <a:t>Synthesis</a:t>
            </a:r>
            <a:endParaRPr lang="nl-BE" i="1" dirty="0" smtClean="0">
              <a:solidFill>
                <a:srgbClr val="C00000"/>
              </a:solidFill>
            </a:endParaRPr>
          </a:p>
          <a:p>
            <a:pPr algn="ctr"/>
            <a:r>
              <a:rPr lang="nl-BE" i="1" dirty="0" smtClean="0">
                <a:solidFill>
                  <a:srgbClr val="C00000"/>
                </a:solidFill>
              </a:rPr>
              <a:t>Management </a:t>
            </a:r>
            <a:r>
              <a:rPr lang="nl-BE" i="1" dirty="0" err="1" smtClean="0">
                <a:solidFill>
                  <a:srgbClr val="C00000"/>
                </a:solidFill>
              </a:rPr>
              <a:t>Guidelines</a:t>
            </a:r>
            <a:endParaRPr lang="nl-BE" i="1" dirty="0" smtClean="0">
              <a:solidFill>
                <a:srgbClr val="C00000"/>
              </a:solidFill>
            </a:endParaRPr>
          </a:p>
          <a:p>
            <a:pPr algn="ctr"/>
            <a:r>
              <a:rPr lang="nl-BE" i="1" dirty="0" smtClean="0">
                <a:solidFill>
                  <a:srgbClr val="C00000"/>
                </a:solidFill>
              </a:rPr>
              <a:t>Policy brief</a:t>
            </a:r>
          </a:p>
          <a:p>
            <a:pPr algn="ctr"/>
            <a:endParaRPr lang="nl-BE" i="1" dirty="0" smtClean="0">
              <a:solidFill>
                <a:srgbClr val="C00000"/>
              </a:solidFill>
            </a:endParaRPr>
          </a:p>
          <a:p>
            <a:pPr algn="ctr"/>
            <a:endParaRPr lang="nl-BE" i="1" baseline="-25000" dirty="0">
              <a:solidFill>
                <a:srgbClr val="C00000"/>
              </a:solidFill>
            </a:endParaRPr>
          </a:p>
        </p:txBody>
      </p:sp>
      <p:pic>
        <p:nvPicPr>
          <p:cNvPr id="322" name="Picture 32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79" y="0"/>
            <a:ext cx="5841782" cy="3902129"/>
          </a:xfrm>
          <a:prstGeom prst="rect">
            <a:avLst/>
          </a:prstGeom>
        </p:spPr>
      </p:pic>
      <p:pic>
        <p:nvPicPr>
          <p:cNvPr id="324" name="Picture 32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80" y="3908655"/>
            <a:ext cx="4469480" cy="29789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966" y="3088510"/>
            <a:ext cx="5002857" cy="3752143"/>
          </a:xfrm>
          <a:prstGeom prst="rect">
            <a:avLst/>
          </a:prstGeom>
        </p:spPr>
      </p:pic>
      <p:pic>
        <p:nvPicPr>
          <p:cNvPr id="326" name="Picture 32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04" y="-780984"/>
            <a:ext cx="6501308" cy="4333138"/>
          </a:xfrm>
          <a:prstGeom prst="rect">
            <a:avLst/>
          </a:prstGeom>
        </p:spPr>
      </p:pic>
      <p:pic>
        <p:nvPicPr>
          <p:cNvPr id="323" name="Picture 322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964" y="2399789"/>
            <a:ext cx="2998567" cy="449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9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38" grpId="0"/>
      <p:bldP spid="39" grpId="0"/>
      <p:bldP spid="40" grpId="0"/>
      <p:bldP spid="41" grpId="0"/>
      <p:bldP spid="42" grpId="0"/>
      <p:bldP spid="44" grpId="0"/>
      <p:bldP spid="46" grpId="0"/>
      <p:bldP spid="375" grpId="0"/>
      <p:bldP spid="376" grpId="0"/>
      <p:bldP spid="2" grpId="0" animBg="1"/>
      <p:bldP spid="320" grpId="0" animBg="1"/>
      <p:bldP spid="3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B19CAF-836D-4640-93AC-6A0ADD71A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4</a:t>
            </a:fld>
            <a:endParaRPr lang="en-GB" noProof="0"/>
          </a:p>
        </p:txBody>
      </p:sp>
      <p:pic>
        <p:nvPicPr>
          <p:cNvPr id="1026" name="Picture 2" descr="Image result for Guyaflu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" y="-233337"/>
            <a:ext cx="12191256" cy="803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" y="3920869"/>
            <a:ext cx="5653489" cy="377193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230310" y="-233337"/>
            <a:ext cx="4487814" cy="3760176"/>
            <a:chOff x="-1138870" y="-233337"/>
            <a:chExt cx="4487814" cy="3760176"/>
          </a:xfrm>
        </p:grpSpPr>
        <p:grpSp>
          <p:nvGrpSpPr>
            <p:cNvPr id="7" name="Group 6"/>
            <p:cNvGrpSpPr/>
            <p:nvPr/>
          </p:nvGrpSpPr>
          <p:grpSpPr>
            <a:xfrm>
              <a:off x="-1138870" y="-233337"/>
              <a:ext cx="4487814" cy="3760176"/>
              <a:chOff x="5926754" y="2858170"/>
              <a:chExt cx="4563802" cy="3986496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926754" y="2858170"/>
                <a:ext cx="4563802" cy="3986496"/>
                <a:chOff x="1364858" y="2807768"/>
                <a:chExt cx="4236357" cy="3776074"/>
              </a:xfrm>
            </p:grpSpPr>
            <p:pic>
              <p:nvPicPr>
                <p:cNvPr id="15" name="Picture 4" descr="Afbeeldingsresultaat voor Congo basin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B9E1FC"/>
                    </a:clrFrom>
                    <a:clrTo>
                      <a:srgbClr val="B9E1FC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978" t="22760" r="3002" b="4634"/>
                <a:stretch/>
              </p:blipFill>
              <p:spPr bwMode="auto">
                <a:xfrm>
                  <a:off x="1364858" y="2807768"/>
                  <a:ext cx="4236357" cy="37760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Oval 15"/>
                <p:cNvSpPr/>
                <p:nvPr/>
              </p:nvSpPr>
              <p:spPr>
                <a:xfrm>
                  <a:off x="4382524" y="4245650"/>
                  <a:ext cx="81717" cy="873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4210626" y="3909953"/>
                  <a:ext cx="81717" cy="873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3816649" y="3997350"/>
                  <a:ext cx="81717" cy="873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5228787" y="4576424"/>
                  <a:ext cx="81717" cy="873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4894169" y="4368986"/>
                  <a:ext cx="81717" cy="873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4873740" y="6218509"/>
                  <a:ext cx="81717" cy="873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5355846" y="4037022"/>
                  <a:ext cx="81717" cy="873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7887969" y="4230247"/>
                <a:ext cx="88033" cy="9226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sp>
          <p:nvSpPr>
            <p:cNvPr id="23" name="Oval 22"/>
            <p:cNvSpPr/>
            <p:nvPr/>
          </p:nvSpPr>
          <p:spPr>
            <a:xfrm>
              <a:off x="2837565" y="365520"/>
              <a:ext cx="86567" cy="8702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 t="15801"/>
          <a:stretch/>
        </p:blipFill>
        <p:spPr>
          <a:xfrm>
            <a:off x="3496231" y="291778"/>
            <a:ext cx="4248334" cy="241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7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280</Words>
  <Application>Microsoft Office PowerPoint</Application>
  <PresentationFormat>Breedbeeld</PresentationFormat>
  <Paragraphs>64</Paragraphs>
  <Slides>4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UGent Panno Text</vt:lpstr>
      <vt:lpstr>Office Theme</vt:lpstr>
      <vt:lpstr>Forest monitoring in the Congo Basin</vt:lpstr>
      <vt:lpstr>PowerPoint-presentatie</vt:lpstr>
      <vt:lpstr>PowerPoint-presentatie</vt:lpstr>
      <vt:lpstr>PowerPoint-presentatie</vt:lpstr>
    </vt:vector>
  </TitlesOfParts>
  <Company>UGent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Marijn Bauters</dc:creator>
  <cp:lastModifiedBy>Kathleen Wuytack</cp:lastModifiedBy>
  <cp:revision>9</cp:revision>
  <dcterms:created xsi:type="dcterms:W3CDTF">2019-08-01T05:35:03Z</dcterms:created>
  <dcterms:modified xsi:type="dcterms:W3CDTF">2019-10-04T12:58:58Z</dcterms:modified>
</cp:coreProperties>
</file>