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  <p:sldMasterId id="2147483723" r:id="rId2"/>
  </p:sldMasterIdLst>
  <p:notesMasterIdLst>
    <p:notesMasterId r:id="rId29"/>
  </p:notesMasterIdLst>
  <p:sldIdLst>
    <p:sldId id="480" r:id="rId3"/>
    <p:sldId id="1795" r:id="rId4"/>
    <p:sldId id="1473" r:id="rId5"/>
    <p:sldId id="1445" r:id="rId6"/>
    <p:sldId id="1408" r:id="rId7"/>
    <p:sldId id="1564" r:id="rId8"/>
    <p:sldId id="1779" r:id="rId9"/>
    <p:sldId id="1794" r:id="rId10"/>
    <p:sldId id="1792" r:id="rId11"/>
    <p:sldId id="1498" r:id="rId12"/>
    <p:sldId id="1577" r:id="rId13"/>
    <p:sldId id="1571" r:id="rId14"/>
    <p:sldId id="1572" r:id="rId15"/>
    <p:sldId id="1488" r:id="rId16"/>
    <p:sldId id="1574" r:id="rId17"/>
    <p:sldId id="613" r:id="rId18"/>
    <p:sldId id="1514" r:id="rId19"/>
    <p:sldId id="1799" r:id="rId20"/>
    <p:sldId id="1801" r:id="rId21"/>
    <p:sldId id="1800" r:id="rId22"/>
    <p:sldId id="282" r:id="rId23"/>
    <p:sldId id="1802" r:id="rId24"/>
    <p:sldId id="1783" r:id="rId25"/>
    <p:sldId id="1796" r:id="rId26"/>
    <p:sldId id="1797" r:id="rId27"/>
    <p:sldId id="70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60ADEE-341E-CD44-8301-2C3A45A0670A}">
          <p14:sldIdLst>
            <p14:sldId id="480"/>
            <p14:sldId id="1795"/>
            <p14:sldId id="1473"/>
            <p14:sldId id="1445"/>
            <p14:sldId id="1408"/>
            <p14:sldId id="1564"/>
            <p14:sldId id="1779"/>
            <p14:sldId id="1794"/>
            <p14:sldId id="1792"/>
            <p14:sldId id="1498"/>
            <p14:sldId id="1577"/>
            <p14:sldId id="1571"/>
            <p14:sldId id="1572"/>
            <p14:sldId id="1488"/>
            <p14:sldId id="1574"/>
            <p14:sldId id="613"/>
            <p14:sldId id="1514"/>
            <p14:sldId id="1799"/>
            <p14:sldId id="1801"/>
            <p14:sldId id="1800"/>
            <p14:sldId id="282"/>
            <p14:sldId id="1802"/>
            <p14:sldId id="1783"/>
            <p14:sldId id="1796"/>
            <p14:sldId id="1797"/>
            <p14:sldId id="7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Niklas Roming" initials="NR [6]" lastIdx="1" clrIdx="6">
    <p:extLst/>
  </p:cmAuthor>
  <p:cmAuthor id="1" name="Lashae Roulston" initials="LR" lastIdx="1" clrIdx="0">
    <p:extLst/>
  </p:cmAuthor>
  <p:cmAuthor id="8" name="Katja Eisbrenner" initials="KE" lastIdx="14" clrIdx="7"/>
  <p:cmAuthor id="2" name="Niklas Roming" initials="NR" lastIdx="6" clrIdx="1">
    <p:extLst/>
  </p:cmAuthor>
  <p:cmAuthor id="9" name="Lindee Wong" initials="LW" lastIdx="4" clrIdx="8"/>
  <p:cmAuthor id="3" name="Niklas Roming" initials="NR [2]" lastIdx="1" clrIdx="2">
    <p:extLst/>
  </p:cmAuthor>
  <p:cmAuthor id="10" name="Carl Schleussner" initials="CS" lastIdx="1" clrIdx="9"/>
  <p:cmAuthor id="4" name="Niklas Roming" initials="NR [3]" lastIdx="1" clrIdx="3">
    <p:extLst/>
  </p:cmAuthor>
  <p:cmAuthor id="11" name="Carl Schleussner" initials="CS [6]" lastIdx="1" clrIdx="10"/>
  <p:cmAuthor id="5" name="Niklas Roming" initials="NR [4]" lastIdx="2" clrIdx="4">
    <p:extLst/>
  </p:cmAuthor>
  <p:cmAuthor id="6" name="Niklas Roming" initials="NR [5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895F4"/>
    <a:srgbClr val="20487D"/>
    <a:srgbClr val="3661A5"/>
    <a:srgbClr val="C1BCAB"/>
    <a:srgbClr val="9BB2BB"/>
    <a:srgbClr val="00C096"/>
    <a:srgbClr val="76ACCD"/>
    <a:srgbClr val="B7DEE8"/>
    <a:srgbClr val="4B6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1"/>
    <p:restoredTop sz="94875"/>
  </p:normalViewPr>
  <p:slideViewPr>
    <p:cSldViewPr snapToGrid="0" snapToObjects="1">
      <p:cViewPr varScale="1">
        <p:scale>
          <a:sx n="63" d="100"/>
          <a:sy n="63" d="100"/>
        </p:scale>
        <p:origin x="480" y="48"/>
      </p:cViewPr>
      <p:guideLst>
        <p:guide orient="horz" pos="2160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-581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7-09-06T12:43:09.186" idx="2">
    <p:pos x="10" y="10"/>
    <p:text>the "stop" is a bit strong as there are still net positive emissions in our scenario in 2050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434DD-36F8-6B4B-AABB-02DEF50BF393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FCE1D-B69E-6947-89D4-5006F76A74A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8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2EE5F-ECC5-FD45-A12C-92A1EF4666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60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self-perpetuating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threshold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subsystems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exhibiting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endParaRPr lang="de-DE" dirty="0"/>
          </a:p>
          <a:p>
            <a:endParaRPr lang="fr-FR" dirty="0"/>
          </a:p>
          <a:p>
            <a:r>
              <a:rPr lang="fr-FR" dirty="0"/>
              <a:t>Permafrost </a:t>
            </a:r>
            <a:r>
              <a:rPr lang="fr-FR" dirty="0" err="1"/>
              <a:t>thawing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+0.1°C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0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Electricity generation from natural gas without CCS. Shown are the median for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PAcompatible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IAMs, with interquartile range (dashed lines), as well as the results from the IEA ETP B2DS,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for the ASIA region.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5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Emissions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PA </a:t>
            </a:r>
            <a:r>
              <a:rPr lang="de-DE" dirty="0" err="1"/>
              <a:t>challenging</a:t>
            </a:r>
            <a:r>
              <a:rPr lang="de-DE" dirty="0"/>
              <a:t> but not </a:t>
            </a:r>
            <a:r>
              <a:rPr lang="de-DE" dirty="0" err="1"/>
              <a:t>impossible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gap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7 </a:t>
            </a:r>
            <a:r>
              <a:rPr lang="de-DE" dirty="0" err="1"/>
              <a:t>and</a:t>
            </a:r>
            <a:r>
              <a:rPr lang="de-DE" dirty="0"/>
              <a:t> 20%-points </a:t>
            </a:r>
            <a:r>
              <a:rPr lang="de-DE" dirty="0" err="1"/>
              <a:t>between</a:t>
            </a:r>
            <a:r>
              <a:rPr lang="de-DE" dirty="0"/>
              <a:t> PA </a:t>
            </a:r>
            <a:r>
              <a:rPr lang="de-DE" dirty="0" err="1"/>
              <a:t>and</a:t>
            </a:r>
            <a:r>
              <a:rPr lang="de-DE" dirty="0"/>
              <a:t> Best Practice </a:t>
            </a:r>
            <a:r>
              <a:rPr lang="de-DE" dirty="0" err="1"/>
              <a:t>scenario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sector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Slovakia</a:t>
            </a:r>
            <a:r>
              <a:rPr lang="de-DE" dirty="0"/>
              <a:t> will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trends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an </a:t>
            </a:r>
            <a:r>
              <a:rPr lang="de-DE" dirty="0" err="1"/>
              <a:t>increase</a:t>
            </a:r>
            <a:r>
              <a:rPr lang="de-DE" dirty="0"/>
              <a:t> in </a:t>
            </a:r>
            <a:r>
              <a:rPr lang="de-DE" dirty="0" err="1"/>
              <a:t>emissions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at least 1.2% </a:t>
            </a:r>
            <a:r>
              <a:rPr lang="de-DE" dirty="0" err="1"/>
              <a:t>annually</a:t>
            </a:r>
            <a:r>
              <a:rPr lang="de-DE" dirty="0"/>
              <a:t> (Best Practice)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8DFF8-9713-424D-8F93-7EEBF8BAE990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7322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emissions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PA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buildings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challenging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emissions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24% </a:t>
            </a:r>
            <a:r>
              <a:rPr lang="de-DE" dirty="0" err="1"/>
              <a:t>and</a:t>
            </a:r>
            <a:r>
              <a:rPr lang="de-DE" dirty="0"/>
              <a:t> 84% </a:t>
            </a:r>
            <a:r>
              <a:rPr lang="de-DE" dirty="0" err="1"/>
              <a:t>below</a:t>
            </a:r>
            <a:r>
              <a:rPr lang="de-DE" dirty="0"/>
              <a:t> 2015 </a:t>
            </a:r>
            <a:r>
              <a:rPr lang="de-DE" dirty="0" err="1"/>
              <a:t>levels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/>
              <a:t>But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practices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countries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what‘s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 </a:t>
            </a:r>
            <a:r>
              <a:rPr lang="de-DE" dirty="0" err="1"/>
              <a:t>for</a:t>
            </a:r>
            <a:r>
              <a:rPr lang="de-DE" dirty="0"/>
              <a:t> PA. </a:t>
            </a:r>
          </a:p>
          <a:p>
            <a:endParaRPr lang="de-DE" dirty="0"/>
          </a:p>
          <a:p>
            <a:r>
              <a:rPr lang="de-DE" dirty="0"/>
              <a:t>This </a:t>
            </a:r>
            <a:r>
              <a:rPr lang="de-DE" dirty="0" err="1"/>
              <a:t>concerns</a:t>
            </a:r>
            <a:r>
              <a:rPr lang="de-DE" dirty="0"/>
              <a:t>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Slovakia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reduced</a:t>
            </a:r>
            <a:r>
              <a:rPr lang="de-DE" dirty="0"/>
              <a:t> ist </a:t>
            </a:r>
            <a:r>
              <a:rPr lang="de-DE" dirty="0" err="1"/>
              <a:t>emissions</a:t>
            </a:r>
            <a:r>
              <a:rPr lang="de-DE" dirty="0"/>
              <a:t> </a:t>
            </a:r>
            <a:r>
              <a:rPr lang="de-DE" dirty="0" err="1"/>
              <a:t>significantly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2000 </a:t>
            </a:r>
            <a:r>
              <a:rPr lang="de-DE" dirty="0" err="1"/>
              <a:t>and</a:t>
            </a:r>
            <a:r>
              <a:rPr lang="de-DE" dirty="0"/>
              <a:t> 2015,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halving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. A continuation of this trend will allow it to exceed PA limits</a:t>
            </a: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8DFF8-9713-424D-8F93-7EEBF8BAE990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200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FCE1D-B69E-6947-89D4-5006F76A74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1957688"/>
            <a:ext cx="9144001" cy="4081410"/>
          </a:xfrm>
          <a:prstGeom prst="rect">
            <a:avLst/>
          </a:prstGeom>
          <a:solidFill>
            <a:srgbClr val="294C9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1511" y="2252619"/>
            <a:ext cx="8708886" cy="160866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</a:extLst>
        </p:spPr>
        <p:txBody>
          <a:bodyPr lIns="84492" bIns="43936" anchor="b"/>
          <a:lstStyle>
            <a:lvl1pPr algn="l">
              <a:lnSpc>
                <a:spcPct val="80000"/>
              </a:lnSpc>
              <a:defRPr sz="6300" b="1" i="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1511" y="3861284"/>
            <a:ext cx="8708886" cy="1354667"/>
          </a:xfrm>
          <a:noFill/>
          <a:extLst/>
        </p:spPr>
        <p:txBody>
          <a:bodyPr lIns="85844"/>
          <a:lstStyle>
            <a:lvl1pPr marL="0" indent="0" algn="l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charset="0"/>
              <a:buNone/>
              <a:defRPr sz="4400" b="0" i="0">
                <a:solidFill>
                  <a:schemeClr val="bg1"/>
                </a:solidFill>
                <a:latin typeface="Calibri"/>
                <a:cs typeface="Brandon Text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5441259"/>
            <a:ext cx="8709025" cy="5080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algn="r">
              <a:defRPr sz="1800">
                <a:solidFill>
                  <a:srgbClr val="FFFFFF"/>
                </a:solidFill>
              </a:defRPr>
            </a:lvl2pPr>
            <a:lvl3pPr algn="r">
              <a:defRPr sz="1800">
                <a:solidFill>
                  <a:srgbClr val="FFFFFF"/>
                </a:solidFill>
              </a:defRPr>
            </a:lvl3pPr>
            <a:lvl4pPr algn="r">
              <a:defRPr sz="1800">
                <a:solidFill>
                  <a:srgbClr val="FFFFFF"/>
                </a:solidFill>
              </a:defRPr>
            </a:lvl4pPr>
            <a:lvl5pPr algn="r"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Author Name text styles</a:t>
            </a:r>
          </a:p>
        </p:txBody>
      </p:sp>
      <p:pic>
        <p:nvPicPr>
          <p:cNvPr id="10" name="Picture 9" descr="CA_Logo-final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66" y="0"/>
            <a:ext cx="2587829" cy="18286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2700000">
            <a:off x="8727799" y="1299094"/>
            <a:ext cx="1268159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2700000">
            <a:off x="-877353" y="5689575"/>
            <a:ext cx="1372464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93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6322"/>
            <a:ext cx="3008313" cy="10085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46322"/>
            <a:ext cx="5111750" cy="50798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4850"/>
            <a:ext cx="3008313" cy="40713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80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4309"/>
            <a:ext cx="5486400" cy="36732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800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18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8335"/>
            <a:ext cx="2057400" cy="5087828"/>
          </a:xfrm>
        </p:spPr>
        <p:txBody>
          <a:bodyPr vert="eaVert"/>
          <a:lstStyle>
            <a:lvl1pPr>
              <a:defRPr>
                <a:solidFill>
                  <a:srgbClr val="294C9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8335"/>
            <a:ext cx="6019800" cy="50878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5724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rl-Friedrich Schleußner, 06 November 2015"/>
          <p:cNvSpPr txBox="1">
            <a:spLocks noGrp="1"/>
          </p:cNvSpPr>
          <p:nvPr>
            <p:ph type="body" sz="quarter" idx="13"/>
          </p:nvPr>
        </p:nvSpPr>
        <p:spPr>
          <a:xfrm>
            <a:off x="1944687" y="6337300"/>
            <a:ext cx="6019801" cy="330200"/>
          </a:xfrm>
          <a:prstGeom prst="rect">
            <a:avLst/>
          </a:prstGeom>
        </p:spPr>
        <p:txBody>
          <a:bodyPr>
            <a:spAutoFit/>
          </a:bodyPr>
          <a:lstStyle>
            <a:lvl1pPr marL="39199" indent="0">
              <a:spcBef>
                <a:spcPts val="0"/>
              </a:spcBef>
              <a:buClr>
                <a:srgbClr val="516C6C"/>
              </a:buClr>
              <a:buFont typeface="PIK free Sans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14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lvl1pPr>
          </a:lstStyle>
          <a:p>
            <a:r>
              <a:t>Carl-Friedrich Schleußner, 06 November 2015</a:t>
            </a:r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67576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1644654"/>
            <a:ext cx="7920038" cy="4062413"/>
          </a:xfrm>
        </p:spPr>
        <p:txBody>
          <a:bodyPr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439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sta wypunktow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7003" y="1502133"/>
            <a:ext cx="7660691" cy="4680520"/>
          </a:xfrm>
        </p:spPr>
        <p:txBody>
          <a:bodyPr tIns="108000">
            <a:normAutofit/>
          </a:bodyPr>
          <a:lstStyle>
            <a:lvl1pPr marL="0" indent="335747">
              <a:spcBef>
                <a:spcPts val="825"/>
              </a:spcBef>
              <a:buFont typeface="Wingdings" panose="05000000000000000000" pitchFamily="2" charset="2"/>
              <a:buChar char="§"/>
              <a:defRPr sz="1500">
                <a:solidFill>
                  <a:schemeClr val="accent6"/>
                </a:solidFill>
              </a:defRPr>
            </a:lvl1pPr>
            <a:lvl2pPr marL="342892" indent="0">
              <a:buNone/>
              <a:defRPr sz="825">
                <a:solidFill>
                  <a:schemeClr val="tx1"/>
                </a:solidFill>
              </a:defRPr>
            </a:lvl2pPr>
            <a:lvl3pPr marL="685783" indent="0">
              <a:buNone/>
              <a:defRPr sz="825">
                <a:solidFill>
                  <a:schemeClr val="tx1"/>
                </a:solidFill>
              </a:defRPr>
            </a:lvl3pPr>
            <a:lvl4pPr marL="1028675" indent="0">
              <a:buNone/>
              <a:defRPr sz="825">
                <a:solidFill>
                  <a:schemeClr val="tx1"/>
                </a:solidFill>
              </a:defRPr>
            </a:lvl4pPr>
            <a:lvl5pPr marL="1371566" indent="0">
              <a:buNone/>
              <a:defRPr sz="825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753023" y="6400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>
                <a:solidFill>
                  <a:schemeClr val="accent1"/>
                </a:solidFill>
              </a:defRPr>
            </a:lvl1pPr>
          </a:lstStyle>
          <a:p>
            <a:fld id="{D11A1A50-56C8-47C3-A5D4-2940B0AFF2DC}" type="slidenum">
              <a:rPr lang="pl-PL" smtClean="0"/>
              <a:t>‹N°›</a:t>
            </a:fld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xmlns="" id="{E2165892-3455-4B1B-9333-2CEB05599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003" y="460407"/>
            <a:ext cx="7660691" cy="923544"/>
          </a:xfrm>
          <a:prstGeom prst="rect">
            <a:avLst/>
          </a:prstGeom>
        </p:spPr>
        <p:txBody>
          <a:bodyPr/>
          <a:lstStyle>
            <a:lvl1pPr>
              <a:defRPr sz="27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551936" y="996778"/>
            <a:ext cx="79907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412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611561" y="257105"/>
            <a:ext cx="7921253" cy="681391"/>
          </a:xfrm>
        </p:spPr>
        <p:txBody>
          <a:bodyPr tIns="0" anchor="b" anchorCtr="0"/>
          <a:lstStyle>
            <a:lvl1pPr>
              <a:defRPr sz="3200" b="1" i="0" cap="none" baseline="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1561" y="943200"/>
            <a:ext cx="7920879" cy="17526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 i="0" cap="none" baseline="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>
            <a:noFill/>
          </a:ln>
        </p:spPr>
        <p:txBody>
          <a:bodyPr tIns="0" anchor="t" anchorCtr="0"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611561" y="3140968"/>
            <a:ext cx="7921252" cy="658301"/>
          </a:xfrm>
        </p:spPr>
        <p:txBody>
          <a:bodyPr tIns="0" anchor="b" anchorCtr="0"/>
          <a:lstStyle>
            <a:lvl1pPr>
              <a:lnSpc>
                <a:spcPct val="90000"/>
              </a:lnSpc>
              <a:defRPr sz="3200" b="1" i="0" cap="none" spc="100" baseline="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1561" y="3798000"/>
            <a:ext cx="7921253" cy="1752600"/>
          </a:xfrm>
        </p:spPr>
        <p:txBody>
          <a:bodyPr lIns="0" anchor="t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 i="0" cap="none" baseline="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1644652"/>
            <a:ext cx="7920038" cy="4062413"/>
          </a:xfrm>
        </p:spPr>
        <p:txBody>
          <a:bodyPr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7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2FFEB3-E2DF-DF4B-8836-4C24AFB115C1}" type="slidenum">
              <a:rPr lang="de-DE" smtClean="0">
                <a:solidFill>
                  <a:srgbClr val="000000"/>
                </a:solidFill>
              </a:rPr>
              <a:pPr/>
              <a:t>‹N°›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-GreatBarrierReef-shutterstock_134885012-1600px.jpe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989" y="375398"/>
            <a:ext cx="9519691" cy="63484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1957688"/>
            <a:ext cx="9144001" cy="4081410"/>
          </a:xfrm>
          <a:prstGeom prst="rect">
            <a:avLst/>
          </a:prstGeom>
          <a:solidFill>
            <a:srgbClr val="294C94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1511" y="2252619"/>
            <a:ext cx="8708886" cy="160866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</a:extLst>
        </p:spPr>
        <p:txBody>
          <a:bodyPr lIns="84492" bIns="43936" anchor="b"/>
          <a:lstStyle>
            <a:lvl1pPr algn="l">
              <a:lnSpc>
                <a:spcPct val="80000"/>
              </a:lnSpc>
              <a:defRPr sz="6300" b="1" i="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1511" y="3861284"/>
            <a:ext cx="8708886" cy="1354667"/>
          </a:xfrm>
          <a:noFill/>
          <a:extLst/>
        </p:spPr>
        <p:txBody>
          <a:bodyPr lIns="85844"/>
          <a:lstStyle>
            <a:lvl1pPr marL="0" indent="0" algn="l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charset="0"/>
              <a:buNone/>
              <a:defRPr sz="4400" b="0" i="0">
                <a:solidFill>
                  <a:schemeClr val="bg1"/>
                </a:solidFill>
                <a:latin typeface="Calibri"/>
                <a:cs typeface="Brandon Text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5441259"/>
            <a:ext cx="8709025" cy="508000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algn="r">
              <a:defRPr sz="1800">
                <a:solidFill>
                  <a:srgbClr val="FFFFFF"/>
                </a:solidFill>
              </a:defRPr>
            </a:lvl2pPr>
            <a:lvl3pPr algn="r">
              <a:defRPr sz="1800">
                <a:solidFill>
                  <a:srgbClr val="FFFFFF"/>
                </a:solidFill>
              </a:defRPr>
            </a:lvl3pPr>
            <a:lvl4pPr algn="r">
              <a:defRPr sz="1800">
                <a:solidFill>
                  <a:srgbClr val="FFFFFF"/>
                </a:solidFill>
              </a:defRPr>
            </a:lvl4pPr>
            <a:lvl5pPr algn="r"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Author Name text styles</a:t>
            </a:r>
          </a:p>
        </p:txBody>
      </p:sp>
      <p:sp>
        <p:nvSpPr>
          <p:cNvPr id="7" name="Rectangle 6"/>
          <p:cNvSpPr/>
          <p:nvPr userDrawn="1"/>
        </p:nvSpPr>
        <p:spPr>
          <a:xfrm rot="2700000">
            <a:off x="8727799" y="1299094"/>
            <a:ext cx="1268159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2700000">
            <a:off x="-877353" y="5689575"/>
            <a:ext cx="1372464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-1"/>
            <a:ext cx="9143999" cy="1957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" y="6039098"/>
            <a:ext cx="9144001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pic>
        <p:nvPicPr>
          <p:cNvPr id="10" name="Picture 9" descr="CA_Logo-final.pd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66" y="0"/>
            <a:ext cx="2587829" cy="182869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1925053" y="394691"/>
            <a:ext cx="1238105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change</a:t>
            </a:r>
            <a:r>
              <a:rPr lang="en-US" sz="1600" baseline="0" dirty="0"/>
              <a:t> p</a:t>
            </a:r>
            <a:r>
              <a:rPr lang="en-US" sz="1600" dirty="0"/>
              <a:t>icture, right click on edge of picture and click change picture. </a:t>
            </a:r>
          </a:p>
          <a:p>
            <a:endParaRPr lang="en-US" sz="1600" dirty="0"/>
          </a:p>
          <a:p>
            <a:r>
              <a:rPr lang="en-US" sz="1600" dirty="0"/>
              <a:t>OR</a:t>
            </a:r>
          </a:p>
          <a:p>
            <a:endParaRPr lang="en-US" sz="1600" dirty="0"/>
          </a:p>
          <a:p>
            <a:r>
              <a:rPr lang="en-US" sz="1600" dirty="0"/>
              <a:t>Delete existing</a:t>
            </a:r>
            <a:r>
              <a:rPr lang="en-US" sz="1600" baseline="0" dirty="0"/>
              <a:t> pic, </a:t>
            </a:r>
            <a:r>
              <a:rPr lang="en-US" sz="1600" dirty="0"/>
              <a:t>import new pic,</a:t>
            </a:r>
            <a:r>
              <a:rPr lang="en-US" sz="1600" baseline="0" dirty="0"/>
              <a:t> position above the </a:t>
            </a:r>
            <a:r>
              <a:rPr lang="en-US" sz="1600" baseline="0" dirty="0" err="1"/>
              <a:t>coloured</a:t>
            </a:r>
            <a:r>
              <a:rPr lang="en-US" sz="1600" baseline="0" dirty="0"/>
              <a:t> box and make sure you arrange the layers, sending the picture to the back.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0554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657725" y="1645200"/>
            <a:ext cx="3875088" cy="4060800"/>
          </a:xfrm>
          <a:noFill/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1" y="1644652"/>
            <a:ext cx="3874714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6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2FFEB3-E2DF-DF4B-8836-4C24AFB115C1}" type="slidenum">
              <a:rPr lang="de-DE" smtClean="0">
                <a:solidFill>
                  <a:srgbClr val="000000"/>
                </a:solidFill>
              </a:rPr>
              <a:pPr/>
              <a:t>‹N°›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2FFEB3-E2DF-DF4B-8836-4C24AFB115C1}" type="slidenum">
              <a:rPr lang="de-DE" smtClean="0">
                <a:solidFill>
                  <a:srgbClr val="000000"/>
                </a:solidFill>
              </a:rPr>
              <a:pPr/>
              <a:t>‹N°›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76" y="1644652"/>
            <a:ext cx="3874085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8331" y="1644652"/>
            <a:ext cx="3874482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6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2FFEB3-E2DF-DF4B-8836-4C24AFB115C1}" type="slidenum">
              <a:rPr lang="de-DE" smtClean="0">
                <a:solidFill>
                  <a:srgbClr val="000000"/>
                </a:solidFill>
              </a:rPr>
              <a:pPr/>
              <a:t>‹N°›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2776" y="1644652"/>
            <a:ext cx="3874085" cy="4062413"/>
          </a:xfrm>
        </p:spPr>
        <p:txBody>
          <a:bodyPr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8332" y="1644653"/>
            <a:ext cx="3874481" cy="1914523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8331" y="3790950"/>
            <a:ext cx="3874482" cy="19145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7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2FFEB3-E2DF-DF4B-8836-4C24AFB115C1}" type="slidenum">
              <a:rPr lang="de-DE" smtClean="0">
                <a:solidFill>
                  <a:srgbClr val="000000"/>
                </a:solidFill>
              </a:rPr>
              <a:pPr/>
              <a:t>‹N°›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58331" y="1645202"/>
            <a:ext cx="3874482" cy="1913975"/>
          </a:xfrm>
          <a:noFill/>
          <a:ln>
            <a:noFill/>
          </a:ln>
        </p:spPr>
        <p:txBody>
          <a:bodyPr lIns="28800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76" y="1644652"/>
            <a:ext cx="3874085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6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2FFEB3-E2DF-DF4B-8836-4C24AFB115C1}" type="slidenum">
              <a:rPr lang="de-DE" smtClean="0">
                <a:solidFill>
                  <a:srgbClr val="000000"/>
                </a:solidFill>
              </a:rPr>
              <a:pPr/>
              <a:t>‹N°›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12775" y="1647825"/>
            <a:ext cx="7916782" cy="4057651"/>
          </a:xfrm>
        </p:spPr>
        <p:txBody>
          <a:bodyPr l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8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2FFEB3-E2DF-DF4B-8836-4C24AFB115C1}" type="slidenum">
              <a:rPr lang="de-DE" smtClean="0">
                <a:solidFill>
                  <a:srgbClr val="000000"/>
                </a:solidFill>
              </a:rPr>
              <a:pPr/>
              <a:t>‹N°›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</p:spPr>
        <p:txBody>
          <a:bodyPr tIns="0" anchor="t" anchorCtr="0"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6" y="452439"/>
            <a:ext cx="7920037" cy="1056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5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2FFEB3-E2DF-DF4B-8836-4C24AFB115C1}" type="slidenum">
              <a:rPr lang="de-DE" smtClean="0">
                <a:solidFill>
                  <a:srgbClr val="000000"/>
                </a:solidFill>
              </a:rPr>
              <a:pPr/>
              <a:t>‹N°›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</p:spPr>
        <p:txBody>
          <a:bodyPr tIns="0" anchor="t" anchorCtr="0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picture: Click ‘Insert’ tab in Top Ribbon, Click ‘Picture’, Select the picture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fld id="{6F2FFEB3-E2DF-DF4B-8836-4C24AFB115C1}" type="slidenum">
              <a:rPr lang="de-DE" smtClean="0">
                <a:solidFill>
                  <a:srgbClr val="000000"/>
                </a:solidFill>
              </a:rPr>
              <a:pPr/>
              <a:t>‹N°›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612775" y="452439"/>
            <a:ext cx="7920038" cy="1196444"/>
          </a:xfrm>
          <a:noFill/>
        </p:spPr>
        <p:txBody>
          <a:bodyPr tIns="0"/>
          <a:lstStyle>
            <a:lvl1pPr>
              <a:defRPr sz="6400" b="1" i="0" cap="none" baseline="0" smtClean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2" name="bmkFldAddDate04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42900" eaLnBrk="0" fontAlgn="base" hangingPunct="0">
              <a:spcBef>
                <a:spcPts val="360"/>
              </a:spcBef>
            </a:pPr>
            <a:endParaRPr lang="en-GB" sz="600" cap="all" dirty="0">
              <a:solidFill>
                <a:srgbClr val="000000"/>
              </a:solidFill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3" name="bmkFldAddPresentationTitle04"/>
          <p:cNvSpPr txBox="1"/>
          <p:nvPr userDrawn="1"/>
        </p:nvSpPr>
        <p:spPr bwMode="auto">
          <a:xfrm>
            <a:off x="4569750" y="61281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342900" eaLnBrk="0" fontAlgn="base" hangingPunct="0">
              <a:spcBef>
                <a:spcPts val="360"/>
              </a:spcBef>
            </a:pPr>
            <a:endParaRPr lang="en-GB" sz="600" cap="all" dirty="0">
              <a:solidFill>
                <a:srgbClr val="000000"/>
              </a:solidFill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Bild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021288"/>
            <a:ext cx="140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81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37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92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9481"/>
            <a:ext cx="4038600" cy="54374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9481"/>
            <a:ext cx="4038600" cy="54374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68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BB1CAD-E6D4-8E4E-B7C2-02CDA8E7B486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87B73B-1A26-F041-9C67-CCDAC71EA0D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7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5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95242" y="8706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3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7704"/>
            <a:ext cx="8229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9279467" cy="905934"/>
          </a:xfrm>
          <a:prstGeom prst="rect">
            <a:avLst/>
          </a:prstGeom>
          <a:gradFill flip="none" rotWithShape="1">
            <a:gsLst>
              <a:gs pos="60000">
                <a:srgbClr val="294C94">
                  <a:alpha val="90000"/>
                </a:srgbClr>
              </a:gs>
              <a:gs pos="92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4670"/>
            <a:ext cx="7442705" cy="812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4" name="Picture 3" descr="CA_Logo-final.pdf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697" y="157293"/>
            <a:ext cx="843477" cy="5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1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738" r:id="rId14"/>
    <p:sldLayoutId id="2147483739" r:id="rId15"/>
    <p:sldLayoutId id="2147483740" r:id="rId16"/>
  </p:sldLayoutIdLst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356659"/>
            <a:ext cx="7920038" cy="1152127"/>
          </a:xfrm>
          <a:prstGeom prst="rect">
            <a:avLst/>
          </a:prstGeom>
          <a:solidFill>
            <a:srgbClr val="E5EDF1"/>
          </a:solidFill>
          <a:ln w="9525">
            <a:noFill/>
            <a:miter lim="800000"/>
            <a:headEnd/>
            <a:tailEnd/>
          </a:ln>
        </p:spPr>
        <p:txBody>
          <a:bodyPr vert="horz" wrap="square" lIns="36000" tIns="135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1647826"/>
            <a:ext cx="7920038" cy="405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7" name="bmkFldAddDate"/>
          <p:cNvSpPr txBox="1"/>
          <p:nvPr/>
        </p:nvSpPr>
        <p:spPr bwMode="auto">
          <a:xfrm>
            <a:off x="4644008" y="6394369"/>
            <a:ext cx="3081504" cy="22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342900" eaLnBrk="0" fontAlgn="base" hangingPunct="0">
              <a:spcBef>
                <a:spcPts val="360"/>
              </a:spcBef>
            </a:pPr>
            <a:r>
              <a:rPr lang="en-GB" sz="800" dirty="0">
                <a:solidFill>
                  <a:srgbClr val="000000"/>
                </a:solidFill>
                <a:ea typeface="ＭＳ Ｐゴシック" pitchFamily="-111" charset="-128"/>
                <a:cs typeface="Calibri"/>
              </a:rPr>
              <a:t>Presentation title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7308304" y="6423192"/>
            <a:ext cx="1269504" cy="17416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6F2FFEB3-E2DF-DF4B-8836-4C24AFB115C1}" type="slidenum">
              <a:rPr lang="de-DE" smtClean="0">
                <a:solidFill>
                  <a:srgbClr val="000000"/>
                </a:solidFill>
                <a:ea typeface="ＭＳ Ｐゴシック" pitchFamily="-111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de-DE" dirty="0">
              <a:solidFill>
                <a:srgbClr val="000000"/>
              </a:solidFill>
              <a:ea typeface="ＭＳ Ｐゴシック" pitchFamily="-111" charset="-128"/>
            </a:endParaRPr>
          </a:p>
        </p:txBody>
      </p:sp>
      <p:pic>
        <p:nvPicPr>
          <p:cNvPr id="9" name="Bild 1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021288"/>
            <a:ext cx="1409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53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hf hdr="0" dt="0"/>
  <p:txStyles>
    <p:titleStyle>
      <a:lvl1pPr algn="l" defTabSz="3429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00" b="1" i="0" kern="1500" cap="none" spc="100">
          <a:solidFill>
            <a:schemeClr val="bg2"/>
          </a:solidFill>
          <a:latin typeface="Calibri"/>
          <a:ea typeface="ＭＳ Ｐゴシック" pitchFamily="-111" charset="-128"/>
          <a:cs typeface="Calibri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201600" indent="-201600" algn="l" defTabSz="342900" rtl="0" eaLnBrk="1" fontAlgn="base" hangingPunct="1">
        <a:lnSpc>
          <a:spcPts val="2163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800" b="0" i="0" kern="1200">
          <a:solidFill>
            <a:schemeClr val="tx1"/>
          </a:solidFill>
          <a:latin typeface="Calibri"/>
          <a:ea typeface="ＭＳ Ｐゴシック" pitchFamily="-111" charset="-128"/>
          <a:cs typeface="Calibri"/>
        </a:defRPr>
      </a:lvl1pPr>
      <a:lvl2pPr marL="572400" indent="-176400" algn="l" defTabSz="342900" rtl="0" eaLnBrk="1" fontAlgn="base" hangingPunct="1">
        <a:lnSpc>
          <a:spcPts val="1925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600" b="0" i="0" kern="1200">
          <a:solidFill>
            <a:schemeClr val="tx1"/>
          </a:solidFill>
          <a:latin typeface="Calibri"/>
          <a:ea typeface="ＭＳ Ｐゴシック" pitchFamily="-111" charset="-128"/>
          <a:cs typeface="Calibri"/>
        </a:defRPr>
      </a:lvl2pPr>
      <a:lvl3pPr marL="914400" indent="-151200" algn="l" defTabSz="342900" rtl="0" eaLnBrk="1" fontAlgn="base" hangingPunct="1">
        <a:lnSpc>
          <a:spcPts val="1675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600" b="0" i="0" kern="1200">
          <a:solidFill>
            <a:schemeClr val="tx1"/>
          </a:solidFill>
          <a:latin typeface="Calibri"/>
          <a:ea typeface="ＭＳ Ｐゴシック" pitchFamily="-111" charset="-128"/>
          <a:cs typeface="Calibri"/>
        </a:defRPr>
      </a:lvl3pPr>
      <a:lvl4pPr marL="1252800" indent="-151200" algn="l" defTabSz="342900" rtl="0" eaLnBrk="1" fontAlgn="base" hangingPunct="1">
        <a:lnSpc>
          <a:spcPts val="1675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600" b="0" i="0" kern="1200">
          <a:solidFill>
            <a:schemeClr val="tx1"/>
          </a:solidFill>
          <a:latin typeface="Calibri"/>
          <a:ea typeface="ＭＳ Ｐゴシック" pitchFamily="-111" charset="-128"/>
          <a:cs typeface="Calibri"/>
        </a:defRPr>
      </a:lvl4pPr>
      <a:lvl5pPr marL="1566000" indent="-151200" algn="l" defTabSz="342900" rtl="0" eaLnBrk="1" fontAlgn="base" hangingPunct="1">
        <a:lnSpc>
          <a:spcPts val="1675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600" b="0" i="0" kern="1200">
          <a:solidFill>
            <a:schemeClr val="tx1"/>
          </a:solidFill>
          <a:latin typeface="Calibri"/>
          <a:ea typeface="ＭＳ Ｐゴシック" pitchFamily="-111" charset="-128"/>
          <a:cs typeface="Calibri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tiff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tiff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tiff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Reducing climate risk</a:t>
            </a:r>
            <a:br>
              <a:rPr lang="en-US" sz="3600" dirty="0"/>
            </a:br>
            <a:r>
              <a:rPr lang="en-US" sz="3200" dirty="0"/>
              <a:t>Paris Agreement implications for decarbonization</a:t>
            </a:r>
            <a:endParaRPr lang="en-US" sz="4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1925" y="5112327"/>
            <a:ext cx="8709025" cy="83693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Dr. Michiel Schaeffer</a:t>
            </a:r>
            <a:br>
              <a:rPr lang="en-US" dirty="0"/>
            </a:br>
            <a:r>
              <a:rPr lang="en-US" dirty="0"/>
              <a:t>Science Director, Climate Analytics</a:t>
            </a:r>
          </a:p>
        </p:txBody>
      </p:sp>
    </p:spTree>
    <p:extLst>
      <p:ext uri="{BB962C8B-B14F-4D97-AF65-F5344CB8AC3E}">
        <p14:creationId xmlns:p14="http://schemas.microsoft.com/office/powerpoint/2010/main" val="448308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</a:t>
            </a:r>
            <a:r>
              <a:rPr lang="mr-IN" dirty="0"/>
              <a:t>–</a:t>
            </a:r>
            <a:r>
              <a:rPr lang="en-US" dirty="0"/>
              <a:t> vulnerable populations – very big difference between 1.5</a:t>
            </a:r>
            <a:r>
              <a:rPr lang="en-US" baseline="30000" dirty="0"/>
              <a:t>o</a:t>
            </a:r>
            <a:r>
              <a:rPr lang="en-US" dirty="0"/>
              <a:t>C and 2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1"/>
          <a:stretch/>
        </p:blipFill>
        <p:spPr>
          <a:xfrm>
            <a:off x="1" y="3493162"/>
            <a:ext cx="6566711" cy="327450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8A3E827-4F5A-B444-92C1-8AE8ABFB4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09" y="1020225"/>
            <a:ext cx="7290080" cy="21338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" name="TextBox 2"/>
          <p:cNvSpPr txBox="1"/>
          <p:nvPr/>
        </p:nvSpPr>
        <p:spPr>
          <a:xfrm>
            <a:off x="6584930" y="4462309"/>
            <a:ext cx="2519742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SIDS </a:t>
            </a:r>
            <a:r>
              <a:rPr lang="en-US" dirty="0"/>
              <a:t>and communities dependent on </a:t>
            </a:r>
            <a:r>
              <a:rPr lang="en-US" b="1" dirty="0"/>
              <a:t>coastal livelihoods </a:t>
            </a:r>
            <a:r>
              <a:rPr lang="en-US" dirty="0"/>
              <a:t>at </a:t>
            </a:r>
            <a:r>
              <a:rPr lang="en-US" b="1" dirty="0"/>
              <a:t>disproportionately higher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2263B6-8B06-5B46-AD5C-D90399BBF64E}"/>
              </a:ext>
            </a:extLst>
          </p:cNvPr>
          <p:cNvSpPr txBox="1"/>
          <p:nvPr/>
        </p:nvSpPr>
        <p:spPr>
          <a:xfrm>
            <a:off x="1853920" y="1540817"/>
            <a:ext cx="7290080" cy="1408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latin typeface="Helvetica" pitchFamily="2" charset="0"/>
              </a:rPr>
              <a:t>Limiting global warming to 1.5°C, compared with 2°C, could reduce the number of people both exposed to climate-related risks and susceptible to poverty by up to several hundred million by 2050 (medium confidence).</a:t>
            </a:r>
          </a:p>
          <a:p>
            <a:endParaRPr lang="en-AU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9087F-AFD0-474C-91E4-FFF9B452647D}"/>
              </a:ext>
            </a:extLst>
          </p:cNvPr>
          <p:cNvSpPr txBox="1"/>
          <p:nvPr/>
        </p:nvSpPr>
        <p:spPr>
          <a:xfrm>
            <a:off x="7844801" y="6398337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IPCC SR1.5</a:t>
            </a:r>
          </a:p>
        </p:txBody>
      </p:sp>
    </p:spTree>
    <p:extLst>
      <p:ext uri="{BB962C8B-B14F-4D97-AF65-F5344CB8AC3E}">
        <p14:creationId xmlns:p14="http://schemas.microsoft.com/office/powerpoint/2010/main" val="415246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186CB-CF42-DA41-A0A9-2B3AE484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Paris Agreement Pathway Benchmarks in context of</a:t>
            </a:r>
            <a:r>
              <a:rPr lang="en-US" dirty="0"/>
              <a:t> 1.5°C pathways in</a:t>
            </a:r>
            <a:r>
              <a:rPr lang="en-AU" dirty="0"/>
              <a:t> </a:t>
            </a:r>
            <a:r>
              <a:rPr lang="en-US" dirty="0"/>
              <a:t>IPCC SR1.5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D649398-64C0-3946-99E4-5C168DE6CC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07" y="950522"/>
            <a:ext cx="7188942" cy="58518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CB2129F-79B1-CD46-9102-92EAC85DFEA3}"/>
              </a:ext>
            </a:extLst>
          </p:cNvPr>
          <p:cNvSpPr txBox="1"/>
          <p:nvPr/>
        </p:nvSpPr>
        <p:spPr>
          <a:xfrm rot="16200000">
            <a:off x="6560122" y="4260419"/>
            <a:ext cx="479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Climate Analytics (2019); IPCC (2018)</a:t>
            </a:r>
          </a:p>
        </p:txBody>
      </p:sp>
    </p:spTree>
    <p:extLst>
      <p:ext uri="{BB962C8B-B14F-4D97-AF65-F5344CB8AC3E}">
        <p14:creationId xmlns:p14="http://schemas.microsoft.com/office/powerpoint/2010/main" val="2992750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43D8ECC-8BB9-E44E-83A2-BECC639FE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randon Grotesque" panose="020B0503020203060202" pitchFamily="34" charset="77"/>
              </a:rPr>
              <a:t>1.5°C transformation requires action in all sectors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CAC1FEB8-17B5-584E-BEA1-597989A16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30" y="5535622"/>
            <a:ext cx="9051469" cy="1293276"/>
          </a:xfrm>
        </p:spPr>
        <p:txBody>
          <a:bodyPr>
            <a:normAutofit/>
          </a:bodyPr>
          <a:lstStyle/>
          <a:p>
            <a:r>
              <a:rPr lang="en-AU" sz="1800" dirty="0">
                <a:latin typeface="Brandon Grotesque" panose="020B0503020203060202" pitchFamily="34" charset="77"/>
              </a:rPr>
              <a:t>With full transformation of energy-related sectors still strong push needed in land sectors</a:t>
            </a:r>
          </a:p>
          <a:p>
            <a:r>
              <a:rPr lang="en-AU" sz="1800" b="1" dirty="0">
                <a:latin typeface="Brandon Grotesque" panose="020B0503020203060202" pitchFamily="34" charset="77"/>
              </a:rPr>
              <a:t>Investment</a:t>
            </a:r>
            <a:r>
              <a:rPr lang="en-AU" sz="1800" dirty="0">
                <a:latin typeface="Brandon Grotesque" panose="020B0503020203060202" pitchFamily="34" charset="77"/>
              </a:rPr>
              <a:t> in low-carbon energy technologies and energy efficiency needs to be </a:t>
            </a:r>
            <a:r>
              <a:rPr lang="en-AU" sz="1800" b="1" dirty="0">
                <a:latin typeface="Brandon Grotesque" panose="020B0503020203060202" pitchFamily="34" charset="77"/>
              </a:rPr>
              <a:t>increased by factor 6</a:t>
            </a:r>
            <a:r>
              <a:rPr lang="en-AU" sz="1800" dirty="0">
                <a:latin typeface="Brandon Grotesque" panose="020B0503020203060202" pitchFamily="34" charset="77"/>
              </a:rPr>
              <a:t> by 2050 – Global annual investments in low-carbon energy technologies </a:t>
            </a:r>
            <a:r>
              <a:rPr lang="en-AU" sz="1800" b="1" dirty="0">
                <a:latin typeface="Brandon Grotesque" panose="020B0503020203060202" pitchFamily="34" charset="77"/>
              </a:rPr>
              <a:t>overtake fossil investments already by around 2025</a:t>
            </a:r>
            <a:endParaRPr lang="en-AU" sz="1800" dirty="0">
              <a:latin typeface="Brandon Grotesque" panose="020B0503020203060202" pitchFamily="34" charset="77"/>
            </a:endParaRPr>
          </a:p>
          <a:p>
            <a:pPr marL="0" indent="0">
              <a:buNone/>
            </a:pPr>
            <a:endParaRPr lang="en-US" sz="1800" dirty="0">
              <a:latin typeface="Brandon Grotesque" panose="020B0503020203060202" pitchFamily="34" charset="77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EDD8C36-E8EC-1842-98C6-A7DD96110B12}"/>
              </a:ext>
            </a:extLst>
          </p:cNvPr>
          <p:cNvGrpSpPr>
            <a:grpSpLocks noChangeAspect="1"/>
          </p:cNvGrpSpPr>
          <p:nvPr/>
        </p:nvGrpSpPr>
        <p:grpSpPr>
          <a:xfrm>
            <a:off x="100938" y="1054930"/>
            <a:ext cx="8822929" cy="4772226"/>
            <a:chOff x="211004" y="1025381"/>
            <a:chExt cx="8760727" cy="47385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956D3FC-ABD8-B14D-A98F-34C0E4878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04" y="1025381"/>
              <a:ext cx="8721992" cy="441010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DD6E79F-F00E-7943-8BEA-B6CC838D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1286" y="4533295"/>
              <a:ext cx="965200" cy="37102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72981BA-76F6-8847-901C-3F4F85C1F249}"/>
                </a:ext>
              </a:extLst>
            </p:cNvPr>
            <p:cNvSpPr txBox="1"/>
            <p:nvPr/>
          </p:nvSpPr>
          <p:spPr>
            <a:xfrm>
              <a:off x="1736876" y="4513943"/>
              <a:ext cx="1296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solidFill>
                    <a:schemeClr val="bg1"/>
                  </a:solidFill>
                </a:rPr>
                <a:t>BATTERIES HYDROGEN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1242624-D1FC-3540-BBD6-89B1445CD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5318" y="4533294"/>
              <a:ext cx="939800" cy="3710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1F99E8F-AA5B-9943-86A1-C3B766DDD966}"/>
                </a:ext>
              </a:extLst>
            </p:cNvPr>
            <p:cNvSpPr txBox="1"/>
            <p:nvPr/>
          </p:nvSpPr>
          <p:spPr>
            <a:xfrm>
              <a:off x="3183571" y="4503360"/>
              <a:ext cx="1296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solidFill>
                    <a:schemeClr val="bg1"/>
                  </a:solidFill>
                </a:rPr>
                <a:t>ELECTRICITY HYDROGEN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5E4F2EA-3319-D94C-BB37-4AD1648C2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7226" y="4964181"/>
              <a:ext cx="749300" cy="3519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9AAC37F-D952-7044-8086-0F2722DD3F94}"/>
                </a:ext>
              </a:extLst>
            </p:cNvPr>
            <p:cNvSpPr txBox="1"/>
            <p:nvPr/>
          </p:nvSpPr>
          <p:spPr>
            <a:xfrm>
              <a:off x="3184740" y="4966238"/>
              <a:ext cx="1296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solidFill>
                    <a:schemeClr val="bg1"/>
                  </a:solidFill>
                </a:rPr>
                <a:t>PRODUCT SUBSTITION, CCS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8308D14-028E-4542-BE28-9336EA353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267" y="4068417"/>
              <a:ext cx="1147142" cy="3820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23FD67C-29DF-B84E-83DF-992964E64C5C}"/>
                </a:ext>
              </a:extLst>
            </p:cNvPr>
            <p:cNvSpPr txBox="1"/>
            <p:nvPr/>
          </p:nvSpPr>
          <p:spPr>
            <a:xfrm>
              <a:off x="253533" y="4019621"/>
              <a:ext cx="1296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solidFill>
                    <a:schemeClr val="bg1"/>
                  </a:solidFill>
                </a:rPr>
                <a:t>ZERO EMISSIONS BEFORE 2050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8237ED8-8410-1349-9911-DA3D78EB3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267" y="4513942"/>
              <a:ext cx="1221876" cy="39037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77A2A51-934E-824B-B590-649A912F11EB}"/>
                </a:ext>
              </a:extLst>
            </p:cNvPr>
            <p:cNvSpPr txBox="1"/>
            <p:nvPr/>
          </p:nvSpPr>
          <p:spPr>
            <a:xfrm>
              <a:off x="253533" y="4493684"/>
              <a:ext cx="1296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solidFill>
                    <a:schemeClr val="bg1"/>
                  </a:solidFill>
                </a:rPr>
                <a:t>PHASE OUT COAL BEFORE 2050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F4A3B14-7AB5-B741-A351-91AA21B9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267" y="4964180"/>
              <a:ext cx="1221876" cy="3989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753B3AC-B0AE-EF4E-9AAE-EBA5437D0234}"/>
                </a:ext>
              </a:extLst>
            </p:cNvPr>
            <p:cNvSpPr txBox="1"/>
            <p:nvPr/>
          </p:nvSpPr>
          <p:spPr>
            <a:xfrm>
              <a:off x="249187" y="4964180"/>
              <a:ext cx="1336657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solidFill>
                    <a:schemeClr val="bg1"/>
                  </a:solidFill>
                </a:rPr>
                <a:t>&gt;75% RENEWABLES BY 2050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54FC903-4ABD-9E4E-80EC-8F505EE16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845" y="4132639"/>
              <a:ext cx="2804591" cy="31786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67B14BF-D9BB-AB47-AC42-020271ED6A10}"/>
                </a:ext>
              </a:extLst>
            </p:cNvPr>
            <p:cNvSpPr txBox="1"/>
            <p:nvPr/>
          </p:nvSpPr>
          <p:spPr>
            <a:xfrm>
              <a:off x="6093846" y="4038103"/>
              <a:ext cx="2775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solidFill>
                    <a:schemeClr val="bg1"/>
                  </a:solidFill>
                </a:rPr>
                <a:t>NET ZERO CO</a:t>
              </a:r>
              <a:r>
                <a:rPr lang="en-US" sz="825" baseline="-25000" dirty="0">
                  <a:solidFill>
                    <a:schemeClr val="bg1"/>
                  </a:solidFill>
                </a:rPr>
                <a:t>2</a:t>
              </a:r>
              <a:r>
                <a:rPr lang="en-US" sz="825" dirty="0">
                  <a:solidFill>
                    <a:schemeClr val="bg1"/>
                  </a:solidFill>
                </a:rPr>
                <a:t> </a:t>
              </a:r>
              <a:br>
                <a:rPr lang="en-US" sz="825" dirty="0">
                  <a:solidFill>
                    <a:schemeClr val="bg1"/>
                  </a:solidFill>
                </a:rPr>
              </a:br>
              <a:r>
                <a:rPr lang="en-US" sz="825" dirty="0">
                  <a:solidFill>
                    <a:schemeClr val="bg1"/>
                  </a:solidFill>
                </a:rPr>
                <a:t>BY 2025-2040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4AE5D075-6B82-7E40-BF5F-A50A8158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24757" y="5002305"/>
              <a:ext cx="1244600" cy="3537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8D30665-046A-134E-9FF1-DB7904F30522}"/>
                </a:ext>
              </a:extLst>
            </p:cNvPr>
            <p:cNvSpPr txBox="1"/>
            <p:nvPr/>
          </p:nvSpPr>
          <p:spPr>
            <a:xfrm>
              <a:off x="7483790" y="4963743"/>
              <a:ext cx="1487941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solidFill>
                    <a:schemeClr val="bg1"/>
                  </a:solidFill>
                </a:rPr>
                <a:t>STOP DEFORESTATION PROTECT ECOSYSTEMS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200F010-650D-D043-ABD6-AF2DB067A66C}"/>
              </a:ext>
            </a:extLst>
          </p:cNvPr>
          <p:cNvSpPr txBox="1"/>
          <p:nvPr/>
        </p:nvSpPr>
        <p:spPr>
          <a:xfrm>
            <a:off x="3794760" y="6574536"/>
            <a:ext cx="53703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/>
              <a:t>Source: Climate Analytics (2019); IPCC (2018)</a:t>
            </a:r>
          </a:p>
        </p:txBody>
      </p:sp>
    </p:spTree>
    <p:extLst>
      <p:ext uri="{BB962C8B-B14F-4D97-AF65-F5344CB8AC3E}">
        <p14:creationId xmlns:p14="http://schemas.microsoft.com/office/powerpoint/2010/main" val="24240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6EA8EB9-3C0D-204A-A754-02C50EFE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18" y="920753"/>
            <a:ext cx="7688588" cy="6095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Economy-wide decarbonization must build on zero emissions power sector – but coal remains very large risk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E64F671-00B4-D94C-BBD5-CB3D97E96B5B}"/>
              </a:ext>
            </a:extLst>
          </p:cNvPr>
          <p:cNvGrpSpPr>
            <a:grpSpLocks noChangeAspect="1"/>
          </p:cNvGrpSpPr>
          <p:nvPr/>
        </p:nvGrpSpPr>
        <p:grpSpPr>
          <a:xfrm>
            <a:off x="211318" y="1703465"/>
            <a:ext cx="5781109" cy="4147028"/>
            <a:chOff x="5990100" y="906345"/>
            <a:chExt cx="5757334" cy="41299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7A9A451-0645-424F-B63F-4C62D53D79F1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0100" y="917843"/>
              <a:ext cx="5757334" cy="41184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8E418E9-D2AA-6B4F-AF2C-D1627C610D29}"/>
                </a:ext>
              </a:extLst>
            </p:cNvPr>
            <p:cNvSpPr txBox="1"/>
            <p:nvPr/>
          </p:nvSpPr>
          <p:spPr>
            <a:xfrm>
              <a:off x="6029616" y="906345"/>
              <a:ext cx="5600132" cy="5057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Global Electricity Generation from Coal (w/o CCS) </a:t>
              </a:r>
            </a:p>
            <a:p>
              <a:r>
                <a:rPr lang="en-US" sz="1350" dirty="0"/>
                <a:t>in IPCC SR1.5 scenarios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E374C39-7444-A846-AD5C-823CBC6D05ED}"/>
              </a:ext>
            </a:extLst>
          </p:cNvPr>
          <p:cNvGrpSpPr>
            <a:grpSpLocks noChangeAspect="1"/>
          </p:cNvGrpSpPr>
          <p:nvPr/>
        </p:nvGrpSpPr>
        <p:grpSpPr>
          <a:xfrm>
            <a:off x="4765950" y="1544035"/>
            <a:ext cx="4340090" cy="4430081"/>
            <a:chOff x="6354599" y="915713"/>
            <a:chExt cx="5786787" cy="59067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A8A81BA-2ED7-4345-98A2-8671D3C3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9341" y="952762"/>
              <a:ext cx="3992045" cy="58697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3F4DDB3-8669-9E4A-9C62-FC9674C7B9B8}"/>
                </a:ext>
              </a:extLst>
            </p:cNvPr>
            <p:cNvSpPr txBox="1"/>
            <p:nvPr/>
          </p:nvSpPr>
          <p:spPr>
            <a:xfrm>
              <a:off x="6354599" y="915713"/>
              <a:ext cx="1793804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50" dirty="0"/>
                <a:t>Planned additional coal capacity (MW)</a:t>
              </a:r>
            </a:p>
          </p:txBody>
        </p:sp>
      </p:grp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D0286FF3-E40D-0445-8EFA-00A777D1269F}"/>
              </a:ext>
            </a:extLst>
          </p:cNvPr>
          <p:cNvSpPr txBox="1">
            <a:spLocks/>
          </p:cNvSpPr>
          <p:nvPr/>
        </p:nvSpPr>
        <p:spPr>
          <a:xfrm>
            <a:off x="457200" y="84670"/>
            <a:ext cx="7442705" cy="812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Brandon Grotesque" panose="020B0503020203060202" pitchFamily="34" charset="77"/>
              </a:rPr>
              <a:t>Unabated coal in power sector needs to disappear globally by 2040</a:t>
            </a:r>
          </a:p>
        </p:txBody>
      </p:sp>
    </p:spTree>
    <p:extLst>
      <p:ext uri="{BB962C8B-B14F-4D97-AF65-F5344CB8AC3E}">
        <p14:creationId xmlns:p14="http://schemas.microsoft.com/office/powerpoint/2010/main" val="16443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F3DA0-D1BF-CD42-BC46-60E4C7907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Movie: possible EU coal phase-out schedules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734C4E-A5A7-DC46-B3D7-04F5B398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594"/>
            <a:ext cx="9115266" cy="5125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285B21-4FAE-5848-9F8E-64F75C7CEA84}"/>
              </a:ext>
            </a:extLst>
          </p:cNvPr>
          <p:cNvSpPr txBox="1"/>
          <p:nvPr/>
        </p:nvSpPr>
        <p:spPr>
          <a:xfrm>
            <a:off x="2147889" y="6378449"/>
            <a:ext cx="6831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Source: Climate Analytics (2017)</a:t>
            </a:r>
          </a:p>
        </p:txBody>
      </p:sp>
    </p:spTree>
    <p:extLst>
      <p:ext uri="{BB962C8B-B14F-4D97-AF65-F5344CB8AC3E}">
        <p14:creationId xmlns:p14="http://schemas.microsoft.com/office/powerpoint/2010/main" val="3521691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F8DC7-56AD-AF49-8043-80556A8D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1.5°C pathways: natural gas for electricity generation will also need to be phased 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4863E53-6906-824D-A95C-732C73AD4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878" y="929396"/>
            <a:ext cx="7771562" cy="514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CBDC8F-CB96-A941-A5C9-26694764E949}"/>
              </a:ext>
            </a:extLst>
          </p:cNvPr>
          <p:cNvSpPr/>
          <p:nvPr/>
        </p:nvSpPr>
        <p:spPr>
          <a:xfrm>
            <a:off x="6853188" y="910146"/>
            <a:ext cx="895150" cy="257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25EEB9-92E1-3142-8550-9BC51C3193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59" y="1466095"/>
            <a:ext cx="7080885" cy="4285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098777-8CAB-0E43-BF0D-31E1B556071E}"/>
              </a:ext>
            </a:extLst>
          </p:cNvPr>
          <p:cNvSpPr txBox="1"/>
          <p:nvPr/>
        </p:nvSpPr>
        <p:spPr>
          <a:xfrm>
            <a:off x="1731931" y="6004698"/>
            <a:ext cx="601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and 50% range of no- and limited OS 1.5°C pathways from public IPCC SR1.5 scenario database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2B2CC5-E2E6-5649-99D1-2F3E3F818113}"/>
              </a:ext>
            </a:extLst>
          </p:cNvPr>
          <p:cNvSpPr txBox="1"/>
          <p:nvPr/>
        </p:nvSpPr>
        <p:spPr>
          <a:xfrm>
            <a:off x="3840506" y="2677667"/>
            <a:ext cx="39078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IPCC SR1.5 SPM explains that even with CCS the role of natural gas in the power sector would be limited to 8% by 2050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9C462E-25BC-5344-83F7-D0C5DCCD1128}"/>
              </a:ext>
            </a:extLst>
          </p:cNvPr>
          <p:cNvSpPr txBox="1"/>
          <p:nvPr/>
        </p:nvSpPr>
        <p:spPr>
          <a:xfrm>
            <a:off x="3840506" y="1718702"/>
            <a:ext cx="39078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Natural gas (w/o CCS) in power sector is phased down rapidly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5618EE-55AA-C541-A25A-AEEFF64964FE}"/>
              </a:ext>
            </a:extLst>
          </p:cNvPr>
          <p:cNvSpPr txBox="1"/>
          <p:nvPr/>
        </p:nvSpPr>
        <p:spPr>
          <a:xfrm>
            <a:off x="2147889" y="6378449"/>
            <a:ext cx="6831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Source: Climate Analytics (2019)</a:t>
            </a:r>
          </a:p>
        </p:txBody>
      </p:sp>
    </p:spTree>
    <p:extLst>
      <p:ext uri="{BB962C8B-B14F-4D97-AF65-F5344CB8AC3E}">
        <p14:creationId xmlns:p14="http://schemas.microsoft.com/office/powerpoint/2010/main" val="3063430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711874-B6BE-324B-BB33-3244C153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AU" sz="2400" dirty="0">
                <a:latin typeface="Brandon Grotesque" panose="020B0503020203060202" pitchFamily="34" charset="77"/>
              </a:rPr>
              <a:t>Large potential to speed up action in the power sector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B29DA4-0133-6A4B-9CF1-0EFEA3F2F90A}"/>
              </a:ext>
            </a:extLst>
          </p:cNvPr>
          <p:cNvSpPr/>
          <p:nvPr/>
        </p:nvSpPr>
        <p:spPr>
          <a:xfrm>
            <a:off x="693174" y="4459230"/>
            <a:ext cx="77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b="1" dirty="0">
              <a:latin typeface="Brandon Grotesque" panose="020B0503020203060202" pitchFamily="34" charset="77"/>
            </a:endParaRPr>
          </a:p>
          <a:p>
            <a:pPr algn="just"/>
            <a:endParaRPr lang="en-US" dirty="0">
              <a:latin typeface="Brandon Grotesque" panose="020B0503020203060202" pitchFamily="34" charset="77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694" y="986117"/>
            <a:ext cx="8032376" cy="475240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91553" y="6393649"/>
            <a:ext cx="725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Climate Analytics compilation based on Lazard‘s Levelized Cost of Energy Analysis, Version 12, IRENA‘s Renewable Power Generation Costs in 2018, and numerous sources for individual recent projects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07994DE-0795-D94B-A490-10EF545D0017}"/>
              </a:ext>
            </a:extLst>
          </p:cNvPr>
          <p:cNvSpPr/>
          <p:nvPr/>
        </p:nvSpPr>
        <p:spPr>
          <a:xfrm>
            <a:off x="1201271" y="5586115"/>
            <a:ext cx="6884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Brandon Grotesque" panose="020B0503020203060202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Renewable energy technologies are </a:t>
            </a:r>
            <a:r>
              <a:rPr lang="en-GB" b="1" dirty="0">
                <a:latin typeface="Brandon Grotesque" panose="020B0503020203060202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cost-competitive </a:t>
            </a:r>
            <a:r>
              <a:rPr lang="en-GB" dirty="0">
                <a:latin typeface="Brandon Grotesque" panose="020B0503020203060202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GB" b="1" dirty="0">
                <a:latin typeface="Brandon Grotesque" panose="020B0503020203060202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new fossil fuel plants </a:t>
            </a:r>
            <a:r>
              <a:rPr lang="en-GB" dirty="0">
                <a:latin typeface="Brandon Grotesque" panose="020B0503020203060202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and large parts of the </a:t>
            </a:r>
            <a:r>
              <a:rPr lang="en-GB" b="1" dirty="0">
                <a:latin typeface="Brandon Grotesque" panose="020B0503020203060202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operating fleet</a:t>
            </a:r>
            <a:r>
              <a:rPr lang="en-GB" dirty="0">
                <a:latin typeface="Brandon Grotesque" panose="020B0503020203060202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in many places</a:t>
            </a:r>
            <a:endParaRPr lang="en-GB" b="1" dirty="0">
              <a:latin typeface="Brandon Grotesque" panose="020B0503020203060202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01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630AD-F52B-F443-8C3A-D3B16253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38" y="920753"/>
            <a:ext cx="7735669" cy="60959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randon Grotesque" panose="020B0503020203060202" pitchFamily="34" charset="77"/>
              </a:rPr>
              <a:t>NDCs of vast majority of countries not in line with Paris Agreement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76B112F-0C3A-2A44-A961-F49CCD9E265C}"/>
              </a:ext>
            </a:extLst>
          </p:cNvPr>
          <p:cNvSpPr/>
          <p:nvPr/>
        </p:nvSpPr>
        <p:spPr>
          <a:xfrm>
            <a:off x="6984332" y="4021556"/>
            <a:ext cx="1618247" cy="294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606D755-EBAA-5F4C-96EC-14BD743C6F34}"/>
              </a:ext>
            </a:extLst>
          </p:cNvPr>
          <p:cNvSpPr txBox="1">
            <a:spLocks/>
          </p:cNvSpPr>
          <p:nvPr/>
        </p:nvSpPr>
        <p:spPr>
          <a:xfrm>
            <a:off x="457200" y="84670"/>
            <a:ext cx="7442705" cy="812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Individual countries: vast majority of countries has targets insufficient to achieve PA 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DEB029-5CD4-024B-A546-D6649B5CB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6" y="1009522"/>
            <a:ext cx="8972326" cy="47360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78AA6FF-E60B-8E43-9A93-6C752DA814C1}"/>
              </a:ext>
            </a:extLst>
          </p:cNvPr>
          <p:cNvGrpSpPr/>
          <p:nvPr/>
        </p:nvGrpSpPr>
        <p:grpSpPr>
          <a:xfrm>
            <a:off x="91086" y="3029650"/>
            <a:ext cx="10298022" cy="3650397"/>
            <a:chOff x="91086" y="3029650"/>
            <a:chExt cx="10298022" cy="36503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05F91F6-27A6-FC48-A9FD-C57ABC93BBE7}"/>
                </a:ext>
              </a:extLst>
            </p:cNvPr>
            <p:cNvSpPr txBox="1"/>
            <p:nvPr/>
          </p:nvSpPr>
          <p:spPr>
            <a:xfrm>
              <a:off x="91086" y="5849050"/>
              <a:ext cx="8972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Climate Action Tracker projection: 2.8°C warming by 2100</a:t>
              </a:r>
              <a:br>
                <a:rPr lang="en-US" sz="2800" dirty="0"/>
              </a:br>
              <a:r>
                <a:rPr lang="en-US" sz="2000" dirty="0"/>
                <a:t>(Analysis December 2019)</a:t>
              </a:r>
              <a:endParaRPr lang="en-US" sz="280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F2D18C7-0B07-7143-BA9A-1D6B4BFC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9708" y="3029650"/>
              <a:ext cx="2819400" cy="281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60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xmlns="" id="{6B364DE8-7EA7-A942-BEC1-0336F461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5" y="84670"/>
            <a:ext cx="7843710" cy="812797"/>
          </a:xfrm>
        </p:spPr>
        <p:txBody>
          <a:bodyPr>
            <a:normAutofit/>
          </a:bodyPr>
          <a:lstStyle/>
          <a:p>
            <a:r>
              <a:rPr lang="en-AU" sz="2500" dirty="0"/>
              <a:t>Paris Agreement Pathways for the EU</a:t>
            </a:r>
            <a:br>
              <a:rPr lang="en-AU" sz="2500" dirty="0"/>
            </a:br>
            <a:r>
              <a:rPr lang="en-AU" sz="2500" dirty="0"/>
              <a:t>Climate Action Tracker Assessment (equity ranges)</a:t>
            </a:r>
            <a:endParaRPr lang="en-US" sz="2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F2192E9-C732-B146-A29B-87C587089A2A}"/>
              </a:ext>
            </a:extLst>
          </p:cNvPr>
          <p:cNvSpPr txBox="1"/>
          <p:nvPr/>
        </p:nvSpPr>
        <p:spPr>
          <a:xfrm>
            <a:off x="3695336" y="6519446"/>
            <a:ext cx="5545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Source: Climate Action Tracker (2019); Climate Analytics (2019)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500C55-A116-1942-AD93-3B8D69888B58}"/>
              </a:ext>
            </a:extLst>
          </p:cNvPr>
          <p:cNvGrpSpPr>
            <a:grpSpLocks noChangeAspect="1"/>
          </p:cNvGrpSpPr>
          <p:nvPr/>
        </p:nvGrpSpPr>
        <p:grpSpPr>
          <a:xfrm>
            <a:off x="96715" y="897467"/>
            <a:ext cx="9144624" cy="5788799"/>
            <a:chOff x="96715" y="897467"/>
            <a:chExt cx="9144624" cy="57887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A668580-BC78-EF47-A4B5-B867FB0685AA}"/>
                </a:ext>
              </a:extLst>
            </p:cNvPr>
            <p:cNvGrpSpPr/>
            <p:nvPr/>
          </p:nvGrpSpPr>
          <p:grpSpPr>
            <a:xfrm>
              <a:off x="96715" y="897467"/>
              <a:ext cx="9144624" cy="5788799"/>
              <a:chOff x="96715" y="897467"/>
              <a:chExt cx="9144624" cy="5788799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15" y="897467"/>
                <a:ext cx="9144624" cy="5788799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17CAE33D-B26F-DE4C-B95E-99D796341452}"/>
                  </a:ext>
                </a:extLst>
              </p:cNvPr>
              <p:cNvSpPr/>
              <p:nvPr/>
            </p:nvSpPr>
            <p:spPr bwMode="auto">
              <a:xfrm>
                <a:off x="3293228" y="1625600"/>
                <a:ext cx="669172" cy="204482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arrow" w="lg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F10F300E-741F-9947-BFE4-1F379266DA67}"/>
                  </a:ext>
                </a:extLst>
              </p:cNvPr>
              <p:cNvSpPr/>
              <p:nvPr/>
            </p:nvSpPr>
            <p:spPr bwMode="auto">
              <a:xfrm>
                <a:off x="3982684" y="1905852"/>
                <a:ext cx="858556" cy="204482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arrow" w="lg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C8DCB88A-38E1-EF49-9C41-BCD611AA9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4661" y="1988606"/>
                <a:ext cx="226807" cy="107435"/>
              </a:xfrm>
              <a:prstGeom prst="rect">
                <a:avLst/>
              </a:prstGeom>
            </p:spPr>
          </p:pic>
        </p:grp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944" y="1988606"/>
              <a:ext cx="2534091" cy="2114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7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xmlns="" id="{6B364DE8-7EA7-A942-BEC1-0336F461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5" y="84670"/>
            <a:ext cx="7843710" cy="812797"/>
          </a:xfrm>
        </p:spPr>
        <p:txBody>
          <a:bodyPr>
            <a:normAutofit/>
          </a:bodyPr>
          <a:lstStyle/>
          <a:p>
            <a:r>
              <a:rPr lang="en-AU" sz="2500" dirty="0"/>
              <a:t>Paris Agreement Pathways for the EU</a:t>
            </a:r>
            <a:br>
              <a:rPr lang="en-AU" sz="2500" dirty="0"/>
            </a:br>
            <a:r>
              <a:rPr lang="en-AU" sz="2500" dirty="0"/>
              <a:t>Climate Action Tracker Assessment (equity ranges)</a:t>
            </a:r>
            <a:endParaRPr lang="en-US" sz="2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F2192E9-C732-B146-A29B-87C587089A2A}"/>
              </a:ext>
            </a:extLst>
          </p:cNvPr>
          <p:cNvSpPr txBox="1"/>
          <p:nvPr/>
        </p:nvSpPr>
        <p:spPr>
          <a:xfrm>
            <a:off x="3695336" y="6519446"/>
            <a:ext cx="5545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Source: Climate Action Tracker (2019); Climate Analytics (2019)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500C55-A116-1942-AD93-3B8D69888B58}"/>
              </a:ext>
            </a:extLst>
          </p:cNvPr>
          <p:cNvGrpSpPr>
            <a:grpSpLocks noChangeAspect="1"/>
          </p:cNvGrpSpPr>
          <p:nvPr/>
        </p:nvGrpSpPr>
        <p:grpSpPr>
          <a:xfrm>
            <a:off x="96715" y="897467"/>
            <a:ext cx="9144624" cy="5788799"/>
            <a:chOff x="96715" y="897467"/>
            <a:chExt cx="9144624" cy="57887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A668580-BC78-EF47-A4B5-B867FB0685AA}"/>
                </a:ext>
              </a:extLst>
            </p:cNvPr>
            <p:cNvGrpSpPr/>
            <p:nvPr/>
          </p:nvGrpSpPr>
          <p:grpSpPr>
            <a:xfrm>
              <a:off x="96715" y="897467"/>
              <a:ext cx="9144624" cy="5788799"/>
              <a:chOff x="96715" y="897467"/>
              <a:chExt cx="9144624" cy="5788799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15" y="897467"/>
                <a:ext cx="9144624" cy="5788799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17CAE33D-B26F-DE4C-B95E-99D796341452}"/>
                  </a:ext>
                </a:extLst>
              </p:cNvPr>
              <p:cNvSpPr/>
              <p:nvPr/>
            </p:nvSpPr>
            <p:spPr bwMode="auto">
              <a:xfrm>
                <a:off x="3293228" y="1625600"/>
                <a:ext cx="669172" cy="204482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arrow" w="lg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F10F300E-741F-9947-BFE4-1F379266DA67}"/>
                  </a:ext>
                </a:extLst>
              </p:cNvPr>
              <p:cNvSpPr/>
              <p:nvPr/>
            </p:nvSpPr>
            <p:spPr bwMode="auto">
              <a:xfrm>
                <a:off x="3982684" y="1905852"/>
                <a:ext cx="858556" cy="204482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arrow" w="lg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C8DCB88A-38E1-EF49-9C41-BCD611AA9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4661" y="1988606"/>
                <a:ext cx="226807" cy="107435"/>
              </a:xfrm>
              <a:prstGeom prst="rect">
                <a:avLst/>
              </a:prstGeom>
            </p:spPr>
          </p:pic>
        </p:grp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944" y="1988606"/>
              <a:ext cx="2534091" cy="211487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472468-F32B-CE46-A03D-B67846EB91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918" y="2008093"/>
            <a:ext cx="5432611" cy="2160495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xmlns="" id="{0E4E2C66-E4BD-A444-B666-C4E4D39A996E}"/>
              </a:ext>
            </a:extLst>
          </p:cNvPr>
          <p:cNvSpPr/>
          <p:nvPr/>
        </p:nvSpPr>
        <p:spPr bwMode="auto">
          <a:xfrm>
            <a:off x="6414755" y="4681887"/>
            <a:ext cx="2461214" cy="954107"/>
          </a:xfrm>
          <a:prstGeom prst="wedgeRectCallout">
            <a:avLst>
              <a:gd name="adj1" fmla="val -3117"/>
              <a:gd name="adj2" fmla="val -126129"/>
            </a:avLst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rPr>
              <a:t>1.5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rPr>
              <a:t>C pathway with lower </a:t>
            </a:r>
            <a:r>
              <a:rPr lang="en-US" sz="1400" dirty="0">
                <a:latin typeface="Verdana" charset="0"/>
                <a:ea typeface="ＭＳ Ｐゴシック" charset="0"/>
              </a:rPr>
              <a:t>reliance on global Carbon Dioxide Removal in land sector</a:t>
            </a:r>
          </a:p>
        </p:txBody>
      </p:sp>
    </p:spTree>
    <p:extLst>
      <p:ext uri="{BB962C8B-B14F-4D97-AF65-F5344CB8AC3E}">
        <p14:creationId xmlns:p14="http://schemas.microsoft.com/office/powerpoint/2010/main" val="292052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C2F1A0-AFFE-B04C-809E-8F05E0311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049569-1900-8D43-A4DD-B2F82695D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on climate-change impacts &amp; risks</a:t>
            </a:r>
          </a:p>
          <a:p>
            <a:r>
              <a:rPr lang="en-US" dirty="0"/>
              <a:t>Global emissions pathways compatible with Paris Agreement</a:t>
            </a:r>
          </a:p>
          <a:p>
            <a:r>
              <a:rPr lang="en-US" dirty="0"/>
              <a:t>NDC comparison across countries globally</a:t>
            </a:r>
          </a:p>
          <a:p>
            <a:r>
              <a:rPr lang="en-US" dirty="0"/>
              <a:t>EU and Member State pathways</a:t>
            </a:r>
          </a:p>
        </p:txBody>
      </p:sp>
    </p:spTree>
    <p:extLst>
      <p:ext uri="{BB962C8B-B14F-4D97-AF65-F5344CB8AC3E}">
        <p14:creationId xmlns:p14="http://schemas.microsoft.com/office/powerpoint/2010/main" val="366957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500C55-A116-1942-AD93-3B8D69888B58}"/>
              </a:ext>
            </a:extLst>
          </p:cNvPr>
          <p:cNvGrpSpPr>
            <a:grpSpLocks noChangeAspect="1"/>
          </p:cNvGrpSpPr>
          <p:nvPr/>
        </p:nvGrpSpPr>
        <p:grpSpPr>
          <a:xfrm>
            <a:off x="96715" y="897467"/>
            <a:ext cx="9144624" cy="5788799"/>
            <a:chOff x="96715" y="897467"/>
            <a:chExt cx="9144624" cy="57887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A668580-BC78-EF47-A4B5-B867FB0685AA}"/>
                </a:ext>
              </a:extLst>
            </p:cNvPr>
            <p:cNvGrpSpPr/>
            <p:nvPr/>
          </p:nvGrpSpPr>
          <p:grpSpPr>
            <a:xfrm>
              <a:off x="96715" y="897467"/>
              <a:ext cx="9144624" cy="5788799"/>
              <a:chOff x="96715" y="897467"/>
              <a:chExt cx="9144624" cy="5788799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15" y="897467"/>
                <a:ext cx="9144624" cy="5788799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17CAE33D-B26F-DE4C-B95E-99D796341452}"/>
                  </a:ext>
                </a:extLst>
              </p:cNvPr>
              <p:cNvSpPr/>
              <p:nvPr/>
            </p:nvSpPr>
            <p:spPr bwMode="auto">
              <a:xfrm>
                <a:off x="3293228" y="1625600"/>
                <a:ext cx="669172" cy="204482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arrow" w="lg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F10F300E-741F-9947-BFE4-1F379266DA67}"/>
                  </a:ext>
                </a:extLst>
              </p:cNvPr>
              <p:cNvSpPr/>
              <p:nvPr/>
            </p:nvSpPr>
            <p:spPr bwMode="auto">
              <a:xfrm>
                <a:off x="3982684" y="1905852"/>
                <a:ext cx="858556" cy="204482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arrow" w="lg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C8DCB88A-38E1-EF49-9C41-BCD611AA9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4661" y="1988606"/>
                <a:ext cx="226807" cy="107435"/>
              </a:xfrm>
              <a:prstGeom prst="rect">
                <a:avLst/>
              </a:prstGeom>
            </p:spPr>
          </p:pic>
        </p:grp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944" y="1988606"/>
              <a:ext cx="2534091" cy="211487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42DCAB-ED91-7142-B6C6-2F515CE9B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0907" y="1988606"/>
            <a:ext cx="5459090" cy="2192334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xmlns="" id="{6B364DE8-7EA7-A942-BEC1-0336F461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5" y="84670"/>
            <a:ext cx="7843710" cy="812797"/>
          </a:xfrm>
        </p:spPr>
        <p:txBody>
          <a:bodyPr>
            <a:normAutofit/>
          </a:bodyPr>
          <a:lstStyle/>
          <a:p>
            <a:r>
              <a:rPr lang="en-AU" sz="2500" dirty="0"/>
              <a:t>Paris Agreement Pathways for the EU</a:t>
            </a:r>
            <a:br>
              <a:rPr lang="en-AU" sz="2500" dirty="0"/>
            </a:br>
            <a:r>
              <a:rPr lang="en-AU" sz="2500" dirty="0"/>
              <a:t>Climate Action Tracker Assessment (equity ranges)</a:t>
            </a:r>
            <a:endParaRPr lang="en-US" sz="2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F2192E9-C732-B146-A29B-87C587089A2A}"/>
              </a:ext>
            </a:extLst>
          </p:cNvPr>
          <p:cNvSpPr txBox="1"/>
          <p:nvPr/>
        </p:nvSpPr>
        <p:spPr>
          <a:xfrm>
            <a:off x="3695336" y="6519446"/>
            <a:ext cx="5545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Source: Climate Action Tracker (2019); Climate Analytics (2019)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xmlns="" id="{378863C3-05CC-FB41-9620-38702CE0B6CB}"/>
              </a:ext>
            </a:extLst>
          </p:cNvPr>
          <p:cNvSpPr/>
          <p:nvPr/>
        </p:nvSpPr>
        <p:spPr bwMode="auto">
          <a:xfrm>
            <a:off x="6075023" y="4569133"/>
            <a:ext cx="3088227" cy="1169551"/>
          </a:xfrm>
          <a:prstGeom prst="wedgeRectCallout">
            <a:avLst>
              <a:gd name="adj1" fmla="val -279"/>
              <a:gd name="adj2" fmla="val -127007"/>
            </a:avLst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rPr>
              <a:t>1.5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rPr>
              <a:t>C pathway with global Carbon </a:t>
            </a:r>
            <a:r>
              <a:rPr lang="en-US" sz="1400" dirty="0">
                <a:latin typeface="Verdana" charset="0"/>
                <a:ea typeface="ＭＳ Ｐゴシック" charset="0"/>
              </a:rPr>
              <a:t>Dioxide Removal in land sector at very-high end of sustainable/technical/economic potential by 2050</a:t>
            </a:r>
          </a:p>
        </p:txBody>
      </p:sp>
    </p:spTree>
    <p:extLst>
      <p:ext uri="{BB962C8B-B14F-4D97-AF65-F5344CB8AC3E}">
        <p14:creationId xmlns:p14="http://schemas.microsoft.com/office/powerpoint/2010/main" val="2041098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EU gets to zero emissions matters…</a:t>
            </a:r>
            <a:br>
              <a:rPr lang="en-US" dirty="0"/>
            </a:br>
            <a:r>
              <a:rPr lang="en-US" dirty="0"/>
              <a:t>(red dotted line includes LULUCF)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A118A2-1876-B647-803E-E2BDCDE0EEA0}"/>
              </a:ext>
            </a:extLst>
          </p:cNvPr>
          <p:cNvSpPr txBox="1"/>
          <p:nvPr/>
        </p:nvSpPr>
        <p:spPr>
          <a:xfrm>
            <a:off x="2147889" y="6378449"/>
            <a:ext cx="6831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Source: European Commission’s Communication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5076E18-C123-9246-B465-D47F744B2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700" y="1415422"/>
            <a:ext cx="8805951" cy="4173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EC3E94-F8CC-8B4F-A243-53EDC7A64AEB}"/>
              </a:ext>
            </a:extLst>
          </p:cNvPr>
          <p:cNvSpPr txBox="1"/>
          <p:nvPr/>
        </p:nvSpPr>
        <p:spPr>
          <a:xfrm>
            <a:off x="2147889" y="1576572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Scenario 1.5LIFE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463E99-57BE-0547-B701-A10E64D562C2}"/>
              </a:ext>
            </a:extLst>
          </p:cNvPr>
          <p:cNvSpPr txBox="1"/>
          <p:nvPr/>
        </p:nvSpPr>
        <p:spPr>
          <a:xfrm>
            <a:off x="7195158" y="4802372"/>
            <a:ext cx="666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1.5</a:t>
            </a:r>
          </a:p>
          <a:p>
            <a:pPr algn="ctr"/>
            <a:r>
              <a:rPr lang="en-US" sz="1600" dirty="0"/>
              <a:t>TECH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85060B-F973-8442-AFA6-C3B14A11085E}"/>
              </a:ext>
            </a:extLst>
          </p:cNvPr>
          <p:cNvSpPr txBox="1"/>
          <p:nvPr/>
        </p:nvSpPr>
        <p:spPr>
          <a:xfrm>
            <a:off x="7842252" y="4802371"/>
            <a:ext cx="564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1.5</a:t>
            </a:r>
          </a:p>
          <a:p>
            <a:pPr algn="ctr"/>
            <a:r>
              <a:rPr lang="en-US" sz="1600" dirty="0"/>
              <a:t>LIFE </a:t>
            </a:r>
          </a:p>
        </p:txBody>
      </p:sp>
    </p:spTree>
    <p:extLst>
      <p:ext uri="{BB962C8B-B14F-4D97-AF65-F5344CB8AC3E}">
        <p14:creationId xmlns:p14="http://schemas.microsoft.com/office/powerpoint/2010/main" val="2867286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4500C55-A116-1942-AD93-3B8D69888B58}"/>
              </a:ext>
            </a:extLst>
          </p:cNvPr>
          <p:cNvGrpSpPr>
            <a:grpSpLocks noChangeAspect="1"/>
          </p:cNvGrpSpPr>
          <p:nvPr/>
        </p:nvGrpSpPr>
        <p:grpSpPr>
          <a:xfrm>
            <a:off x="96715" y="897467"/>
            <a:ext cx="9144624" cy="5788799"/>
            <a:chOff x="96715" y="897467"/>
            <a:chExt cx="9144624" cy="57887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A668580-BC78-EF47-A4B5-B867FB0685AA}"/>
                </a:ext>
              </a:extLst>
            </p:cNvPr>
            <p:cNvGrpSpPr/>
            <p:nvPr/>
          </p:nvGrpSpPr>
          <p:grpSpPr>
            <a:xfrm>
              <a:off x="96715" y="897467"/>
              <a:ext cx="9144624" cy="5788799"/>
              <a:chOff x="96715" y="897467"/>
              <a:chExt cx="9144624" cy="5788799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15" y="897467"/>
                <a:ext cx="9144624" cy="5788799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17CAE33D-B26F-DE4C-B95E-99D796341452}"/>
                  </a:ext>
                </a:extLst>
              </p:cNvPr>
              <p:cNvSpPr/>
              <p:nvPr/>
            </p:nvSpPr>
            <p:spPr bwMode="auto">
              <a:xfrm>
                <a:off x="3293228" y="1625600"/>
                <a:ext cx="669172" cy="204482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arrow" w="lg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F10F300E-741F-9947-BFE4-1F379266DA67}"/>
                  </a:ext>
                </a:extLst>
              </p:cNvPr>
              <p:cNvSpPr/>
              <p:nvPr/>
            </p:nvSpPr>
            <p:spPr bwMode="auto">
              <a:xfrm>
                <a:off x="3982684" y="1905852"/>
                <a:ext cx="858556" cy="204482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arrow" w="lg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C8DCB88A-38E1-EF49-9C41-BCD611AA9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4661" y="1988606"/>
                <a:ext cx="226807" cy="107435"/>
              </a:xfrm>
              <a:prstGeom prst="rect">
                <a:avLst/>
              </a:prstGeom>
            </p:spPr>
          </p:pic>
        </p:grp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940" y="2043684"/>
              <a:ext cx="2468095" cy="205979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42DCAB-ED91-7142-B6C6-2F515CE9B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0907" y="1988606"/>
            <a:ext cx="5459090" cy="2192334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xmlns="" id="{6B364DE8-7EA7-A942-BEC1-0336F461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5" y="84670"/>
            <a:ext cx="7843710" cy="812797"/>
          </a:xfrm>
        </p:spPr>
        <p:txBody>
          <a:bodyPr>
            <a:normAutofit/>
          </a:bodyPr>
          <a:lstStyle/>
          <a:p>
            <a:r>
              <a:rPr lang="en-AU" sz="2500" dirty="0"/>
              <a:t>Paris Agreement Pathways for the EU</a:t>
            </a:r>
            <a:br>
              <a:rPr lang="en-AU" sz="2500" dirty="0"/>
            </a:br>
            <a:r>
              <a:rPr lang="en-AU" sz="2500" dirty="0"/>
              <a:t>Climate Action Tracker Assessment (equity ranges)</a:t>
            </a:r>
            <a:endParaRPr lang="en-US" sz="2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F2192E9-C732-B146-A29B-87C587089A2A}"/>
              </a:ext>
            </a:extLst>
          </p:cNvPr>
          <p:cNvSpPr txBox="1"/>
          <p:nvPr/>
        </p:nvSpPr>
        <p:spPr>
          <a:xfrm>
            <a:off x="3695336" y="6519446"/>
            <a:ext cx="5545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Source: Climate Action Tracker (2019); Climate Analytics (2019)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xmlns="" id="{378863C3-05CC-FB41-9620-38702CE0B6CB}"/>
              </a:ext>
            </a:extLst>
          </p:cNvPr>
          <p:cNvSpPr/>
          <p:nvPr/>
        </p:nvSpPr>
        <p:spPr bwMode="auto">
          <a:xfrm>
            <a:off x="6737963" y="4565363"/>
            <a:ext cx="1715665" cy="523220"/>
          </a:xfrm>
          <a:prstGeom prst="wedgeRectCallout">
            <a:avLst>
              <a:gd name="adj1" fmla="val -25595"/>
              <a:gd name="adj2" fmla="val -290411"/>
            </a:avLst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lg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 charset="0"/>
                <a:ea typeface="ＭＳ Ｐゴシック" charset="0"/>
              </a:rPr>
              <a:t>Scenario 1.5LIFE</a:t>
            </a:r>
          </a:p>
          <a:p>
            <a:r>
              <a:rPr lang="en-US" sz="1400" dirty="0">
                <a:latin typeface="Verdana" charset="0"/>
                <a:ea typeface="ＭＳ Ｐゴシック" charset="0"/>
              </a:rPr>
              <a:t>(excl. LULUCF)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43C38AA-CB2E-8F45-9594-45591AD259DB}"/>
              </a:ext>
            </a:extLst>
          </p:cNvPr>
          <p:cNvGrpSpPr/>
          <p:nvPr/>
        </p:nvGrpSpPr>
        <p:grpSpPr>
          <a:xfrm>
            <a:off x="4928608" y="2324673"/>
            <a:ext cx="4061389" cy="1712403"/>
            <a:chOff x="3509490" y="2891510"/>
            <a:chExt cx="2986253" cy="18279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342B90DF-E49F-0F43-9473-324C459BC18A}"/>
                </a:ext>
              </a:extLst>
            </p:cNvPr>
            <p:cNvCxnSpPr>
              <a:cxnSpLocks/>
            </p:cNvCxnSpPr>
            <p:nvPr/>
          </p:nvCxnSpPr>
          <p:spPr>
            <a:xfrm>
              <a:off x="3509490" y="2891510"/>
              <a:ext cx="1005724" cy="505838"/>
            </a:xfrm>
            <a:prstGeom prst="line">
              <a:avLst/>
            </a:prstGeom>
            <a:ln w="508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8928A64-9911-164E-A716-08C852DA5D3B}"/>
                </a:ext>
              </a:extLst>
            </p:cNvPr>
            <p:cNvCxnSpPr>
              <a:cxnSpLocks/>
            </p:cNvCxnSpPr>
            <p:nvPr/>
          </p:nvCxnSpPr>
          <p:spPr>
            <a:xfrm>
              <a:off x="4515214" y="3397348"/>
              <a:ext cx="996074" cy="909181"/>
            </a:xfrm>
            <a:prstGeom prst="line">
              <a:avLst/>
            </a:prstGeom>
            <a:ln w="508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91EEFE5D-366B-1C48-9DB7-BD80AF292EB4}"/>
                </a:ext>
              </a:extLst>
            </p:cNvPr>
            <p:cNvCxnSpPr>
              <a:cxnSpLocks/>
            </p:cNvCxnSpPr>
            <p:nvPr/>
          </p:nvCxnSpPr>
          <p:spPr>
            <a:xfrm>
              <a:off x="5503914" y="4297348"/>
              <a:ext cx="991829" cy="422136"/>
            </a:xfrm>
            <a:prstGeom prst="line">
              <a:avLst/>
            </a:prstGeom>
            <a:ln w="508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904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311D2-00A2-6D4A-8BCC-C9948710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46" y="916703"/>
            <a:ext cx="7442705" cy="609598"/>
          </a:xfrm>
        </p:spPr>
        <p:txBody>
          <a:bodyPr/>
          <a:lstStyle/>
          <a:p>
            <a:r>
              <a:rPr lang="en-US" dirty="0">
                <a:latin typeface="Brandon Grotesque" panose="020B0503020203060202" pitchFamily="34" charset="77"/>
              </a:rPr>
              <a:t>Co-benefits of scaling up action in the EU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EC5BFC-A421-B741-9154-2E6930E628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93" y="1591903"/>
            <a:ext cx="8289629" cy="4188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2044EC-7ED4-0F43-A142-794213DB7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036" y="3347003"/>
            <a:ext cx="1016964" cy="59928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xmlns="" id="{02745692-D3AC-B643-8B65-19BD1D4F2642}"/>
              </a:ext>
            </a:extLst>
          </p:cNvPr>
          <p:cNvSpPr txBox="1">
            <a:spLocks/>
          </p:cNvSpPr>
          <p:nvPr/>
        </p:nvSpPr>
        <p:spPr>
          <a:xfrm>
            <a:off x="408742" y="20792"/>
            <a:ext cx="7660691" cy="92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EU opportunities in renewable energy sector</a:t>
            </a:r>
          </a:p>
        </p:txBody>
      </p:sp>
    </p:spTree>
    <p:extLst>
      <p:ext uri="{BB962C8B-B14F-4D97-AF65-F5344CB8AC3E}">
        <p14:creationId xmlns:p14="http://schemas.microsoft.com/office/powerpoint/2010/main" val="2739980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274F099-8ED1-4846-965C-4C2C5989E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42" y="20792"/>
            <a:ext cx="7660691" cy="923544"/>
          </a:xfrm>
        </p:spPr>
        <p:txBody>
          <a:bodyPr/>
          <a:lstStyle/>
          <a:p>
            <a:r>
              <a:rPr lang="en-US" dirty="0"/>
              <a:t>Emissions reductions in transport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F244B4F7-208F-764C-A914-52CFD615E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00" y="1146549"/>
            <a:ext cx="7969174" cy="4980734"/>
          </a:xfrm>
        </p:spPr>
      </p:pic>
      <p:sp>
        <p:nvSpPr>
          <p:cNvPr id="4" name="Textfeld 3"/>
          <p:cNvSpPr txBox="1"/>
          <p:nvPr/>
        </p:nvSpPr>
        <p:spPr>
          <a:xfrm>
            <a:off x="982034" y="6396335"/>
            <a:ext cx="818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Climate Analytics‘ report „Between Best Practices in the transport sector and Paris Agreement compatibility“ published in the framework of Project „CEE Climate Policy Frontier“ funded by GIZ‘s European Climate initiative – publication pending</a:t>
            </a:r>
          </a:p>
        </p:txBody>
      </p:sp>
    </p:spTree>
    <p:extLst>
      <p:ext uri="{BB962C8B-B14F-4D97-AF65-F5344CB8AC3E}">
        <p14:creationId xmlns:p14="http://schemas.microsoft.com/office/powerpoint/2010/main" val="522057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87DFBE9-464D-FB46-87BF-FD171B62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43" y="20964"/>
            <a:ext cx="7943214" cy="923544"/>
          </a:xfrm>
        </p:spPr>
        <p:txBody>
          <a:bodyPr/>
          <a:lstStyle/>
          <a:p>
            <a:r>
              <a:rPr lang="en-US" dirty="0"/>
              <a:t>Emissions reductions in the buildings  sector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2F1A394-F454-154C-847F-99BCF08A1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00" y="1181361"/>
            <a:ext cx="7861934" cy="4964508"/>
          </a:xfrm>
        </p:spPr>
      </p:pic>
      <p:sp>
        <p:nvSpPr>
          <p:cNvPr id="5" name="Textfeld 3">
            <a:extLst>
              <a:ext uri="{FF2B5EF4-FFF2-40B4-BE49-F238E27FC236}">
                <a16:creationId xmlns:a16="http://schemas.microsoft.com/office/drawing/2014/main" xmlns="" id="{72E09C75-B238-AC4E-9733-60248593F31A}"/>
              </a:ext>
            </a:extLst>
          </p:cNvPr>
          <p:cNvSpPr txBox="1"/>
          <p:nvPr/>
        </p:nvSpPr>
        <p:spPr>
          <a:xfrm>
            <a:off x="982034" y="6396335"/>
            <a:ext cx="818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Climate Analytics‘ report „Between Best Practices in the transport sector and Paris Agreement compatibility“ published in the framework of Project „CEE Climate Policy Frontier“ funded by GIZ‘s European Climate initiative – publication pending</a:t>
            </a:r>
          </a:p>
        </p:txBody>
      </p:sp>
    </p:spTree>
    <p:extLst>
      <p:ext uri="{BB962C8B-B14F-4D97-AF65-F5344CB8AC3E}">
        <p14:creationId xmlns:p14="http://schemas.microsoft.com/office/powerpoint/2010/main" val="1402445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14519"/>
            <a:ext cx="9144001" cy="1171671"/>
          </a:xfrm>
          <a:prstGeom prst="rect">
            <a:avLst/>
          </a:prstGeom>
          <a:solidFill>
            <a:srgbClr val="294C94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161925" y="3035419"/>
            <a:ext cx="8708886" cy="7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</a:extLst>
        </p:spPr>
        <p:txBody>
          <a:bodyPr lIns="84492" bIns="43936" anchor="b"/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300" b="1" i="0" kern="1200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Thank you. Questions? </a:t>
            </a:r>
            <a:endParaRPr lang="en-GB" sz="5400" dirty="0"/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9143999" cy="1957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" y="6039098"/>
            <a:ext cx="9144001" cy="1055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60" y="4689114"/>
            <a:ext cx="3503599" cy="186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8" y="84670"/>
            <a:ext cx="7725338" cy="812797"/>
          </a:xfrm>
        </p:spPr>
        <p:txBody>
          <a:bodyPr/>
          <a:lstStyle/>
          <a:p>
            <a:r>
              <a:rPr lang="en-US"/>
              <a:t>Significant differences in impacts </a:t>
            </a:r>
            <a:br>
              <a:rPr lang="en-US"/>
            </a:br>
            <a:r>
              <a:rPr lang="en-US"/>
              <a:t>between 1.5°C and 2°C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3372" y="1158748"/>
            <a:ext cx="3724421" cy="4869223"/>
            <a:chOff x="926595" y="1436337"/>
            <a:chExt cx="3098800" cy="4051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6595" y="1436337"/>
              <a:ext cx="3098800" cy="40513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951820" y="2843935"/>
              <a:ext cx="1073575" cy="135015"/>
            </a:xfrm>
            <a:prstGeom prst="rect">
              <a:avLst/>
            </a:prstGeom>
            <a:solidFill>
              <a:srgbClr val="57A4CE"/>
            </a:solidFill>
            <a:ln w="3175" cap="flat" cmpd="sng" algn="ctr">
              <a:noFill/>
              <a:prstDash val="solid"/>
              <a:round/>
              <a:headEnd type="none" w="med" len="med"/>
              <a:tailEnd type="arrow" w="lg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87579" y="1158748"/>
            <a:ext cx="3770215" cy="4167078"/>
            <a:chOff x="4572000" y="2213865"/>
            <a:chExt cx="3136901" cy="3467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213865"/>
              <a:ext cx="3136900" cy="34671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7452321" y="4464115"/>
              <a:ext cx="256580" cy="180020"/>
            </a:xfrm>
            <a:prstGeom prst="rect">
              <a:avLst/>
            </a:prstGeom>
            <a:solidFill>
              <a:srgbClr val="57A4CE"/>
            </a:solidFill>
            <a:ln w="3175" cap="flat" cmpd="sng" algn="ctr">
              <a:noFill/>
              <a:prstDash val="solid"/>
              <a:round/>
              <a:headEnd type="none" w="med" len="med"/>
              <a:tailEnd type="arrow" w="lg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184341" y="6488668"/>
            <a:ext cx="295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Schleussner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 (2016)</a:t>
            </a:r>
          </a:p>
        </p:txBody>
      </p:sp>
    </p:spTree>
    <p:extLst>
      <p:ext uri="{BB962C8B-B14F-4D97-AF65-F5344CB8AC3E}">
        <p14:creationId xmlns:p14="http://schemas.microsoft.com/office/powerpoint/2010/main" val="276931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D14869-506C-1949-BC2B-FCB88F04FF95}"/>
              </a:ext>
            </a:extLst>
          </p:cNvPr>
          <p:cNvGrpSpPr>
            <a:grpSpLocks noChangeAspect="1"/>
          </p:cNvGrpSpPr>
          <p:nvPr/>
        </p:nvGrpSpPr>
        <p:grpSpPr>
          <a:xfrm>
            <a:off x="-47955" y="1412001"/>
            <a:ext cx="9222854" cy="4719292"/>
            <a:chOff x="117987" y="897467"/>
            <a:chExt cx="8765236" cy="44851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06CD149A-6A8E-4C4F-B139-47968ADF0024}"/>
                </a:ext>
              </a:extLst>
            </p:cNvPr>
            <p:cNvGrpSpPr/>
            <p:nvPr/>
          </p:nvGrpSpPr>
          <p:grpSpPr>
            <a:xfrm>
              <a:off x="117987" y="1981758"/>
              <a:ext cx="8765236" cy="3400840"/>
              <a:chOff x="0" y="1548508"/>
              <a:chExt cx="9144000" cy="370929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8E24EBF5-24CC-7942-AC51-A93200D13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600200"/>
                <a:ext cx="9144000" cy="3657600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AA5DE8C7-C195-BD4E-AB47-9D8EF84CEEB4}"/>
                  </a:ext>
                </a:extLst>
              </p:cNvPr>
              <p:cNvGrpSpPr/>
              <p:nvPr/>
            </p:nvGrpSpPr>
            <p:grpSpPr>
              <a:xfrm>
                <a:off x="1451" y="1548508"/>
                <a:ext cx="6763310" cy="2671933"/>
                <a:chOff x="1451" y="1548508"/>
                <a:chExt cx="6763310" cy="2671933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9B0D3528-3BE1-4349-AA5C-E4148A233C45}"/>
                    </a:ext>
                  </a:extLst>
                </p:cNvPr>
                <p:cNvSpPr/>
                <p:nvPr/>
              </p:nvSpPr>
              <p:spPr>
                <a:xfrm>
                  <a:off x="1451" y="1548508"/>
                  <a:ext cx="3616914" cy="26719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AAD755D1-10B1-E048-BD0D-8BD46E691D99}"/>
                    </a:ext>
                  </a:extLst>
                </p:cNvPr>
                <p:cNvSpPr/>
                <p:nvPr/>
              </p:nvSpPr>
              <p:spPr>
                <a:xfrm>
                  <a:off x="3652601" y="1548508"/>
                  <a:ext cx="3112160" cy="1204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C66FA95-5C05-F342-B329-42F37D6A9B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0324" y="897467"/>
              <a:ext cx="3914450" cy="2214502"/>
              <a:chOff x="553175" y="1138855"/>
              <a:chExt cx="4542637" cy="256988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773443C1-16AD-4046-9981-4414D1CFC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175" y="1138855"/>
                <a:ext cx="4542637" cy="506538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68DDCF3B-2880-1E40-A34F-64B237CCC3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6539" y="1809537"/>
                <a:ext cx="4449273" cy="1899201"/>
                <a:chOff x="1151463" y="897468"/>
                <a:chExt cx="5279779" cy="2253708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3D616769-B4EF-6545-8450-9809F461FA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151463" y="897468"/>
                  <a:ext cx="5173572" cy="1783826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87ADD5EA-356F-714A-A006-606C1CA6EC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4300" y="2783851"/>
                  <a:ext cx="4926942" cy="367325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C24BEFF-07C9-204D-9452-63FB94B0FE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5743">
            <a:off x="5466878" y="971492"/>
            <a:ext cx="1554296" cy="202626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xmlns="" id="{6EC24AA8-A1DD-A34B-A4BB-41C09928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" y="101498"/>
            <a:ext cx="7442705" cy="812797"/>
          </a:xfrm>
        </p:spPr>
        <p:txBody>
          <a:bodyPr>
            <a:normAutofit/>
          </a:bodyPr>
          <a:lstStyle/>
          <a:p>
            <a:r>
              <a:rPr lang="en-US" dirty="0"/>
              <a:t>Sea level rise – Multiple meters is plausible</a:t>
            </a:r>
            <a:endParaRPr lang="en-US" b="0" dirty="0">
              <a:latin typeface="+mn-lt"/>
              <a:ea typeface="Gill Sans MT" charset="0"/>
              <a:cs typeface="Gill Sans M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52338B-41B3-174A-80EC-501B43BE94D7}"/>
              </a:ext>
            </a:extLst>
          </p:cNvPr>
          <p:cNvSpPr txBox="1"/>
          <p:nvPr/>
        </p:nvSpPr>
        <p:spPr>
          <a:xfrm>
            <a:off x="8097626" y="6542458"/>
            <a:ext cx="1043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IPCC SROCC</a:t>
            </a:r>
          </a:p>
        </p:txBody>
      </p:sp>
    </p:spTree>
    <p:extLst>
      <p:ext uri="{BB962C8B-B14F-4D97-AF65-F5344CB8AC3E}">
        <p14:creationId xmlns:p14="http://schemas.microsoft.com/office/powerpoint/2010/main" val="8817476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BDDC37-FAE4-A24B-837A-C4DAB6EC4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3882"/>
            <a:ext cx="8779654" cy="56220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37E28A4-F198-FE4F-83C3-53A6B85AC1D7}"/>
              </a:ext>
            </a:extLst>
          </p:cNvPr>
          <p:cNvSpPr/>
          <p:nvPr/>
        </p:nvSpPr>
        <p:spPr>
          <a:xfrm>
            <a:off x="249381" y="4021593"/>
            <a:ext cx="3357007" cy="877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7FF6639-B354-AC4F-8A49-E433D02D9217}"/>
              </a:ext>
            </a:extLst>
          </p:cNvPr>
          <p:cNvSpPr/>
          <p:nvPr/>
        </p:nvSpPr>
        <p:spPr>
          <a:xfrm>
            <a:off x="7218219" y="5649789"/>
            <a:ext cx="1925781" cy="930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24210B-1587-4D48-B834-D8A3EED9D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46" y="4021593"/>
            <a:ext cx="1195581" cy="611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333048-F672-3247-A864-87B09B9989B2}"/>
              </a:ext>
            </a:extLst>
          </p:cNvPr>
          <p:cNvSpPr txBox="1"/>
          <p:nvPr/>
        </p:nvSpPr>
        <p:spPr>
          <a:xfrm>
            <a:off x="282437" y="4558440"/>
            <a:ext cx="1173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SEA LEVEL RISE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CBAD69C-8718-0A4B-BCFF-9ABA4B74C8DD}"/>
              </a:ext>
            </a:extLst>
          </p:cNvPr>
          <p:cNvGrpSpPr/>
          <p:nvPr/>
        </p:nvGrpSpPr>
        <p:grpSpPr>
          <a:xfrm>
            <a:off x="3977683" y="1148086"/>
            <a:ext cx="4864314" cy="3907491"/>
            <a:chOff x="3977683" y="1148086"/>
            <a:chExt cx="4864314" cy="39074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01FA632-FDFD-7A4F-B53A-4C1D406C471D}"/>
                </a:ext>
              </a:extLst>
            </p:cNvPr>
            <p:cNvSpPr/>
            <p:nvPr/>
          </p:nvSpPr>
          <p:spPr>
            <a:xfrm>
              <a:off x="7227946" y="1148086"/>
              <a:ext cx="1603805" cy="1830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952A24C-034A-7247-AB73-3E3A0E398A48}"/>
                </a:ext>
              </a:extLst>
            </p:cNvPr>
            <p:cNvGrpSpPr/>
            <p:nvPr/>
          </p:nvGrpSpPr>
          <p:grpSpPr>
            <a:xfrm>
              <a:off x="3977683" y="1947963"/>
              <a:ext cx="4864314" cy="3107614"/>
              <a:chOff x="3977683" y="1947963"/>
              <a:chExt cx="4864314" cy="310761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486A8DA7-7F1E-A048-97F3-548CC6654D1F}"/>
                  </a:ext>
                </a:extLst>
              </p:cNvPr>
              <p:cNvSpPr/>
              <p:nvPr/>
            </p:nvSpPr>
            <p:spPr>
              <a:xfrm>
                <a:off x="4432953" y="1947963"/>
                <a:ext cx="4409044" cy="17349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E341BFE5-CE10-6D4B-909C-86D6DB6C6B07}"/>
                  </a:ext>
                </a:extLst>
              </p:cNvPr>
              <p:cNvSpPr/>
              <p:nvPr/>
            </p:nvSpPr>
            <p:spPr>
              <a:xfrm>
                <a:off x="3977683" y="3593001"/>
                <a:ext cx="4854068" cy="14625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CC8B1A-5AAD-4D4C-9179-3B582E9E54CC}"/>
              </a:ext>
            </a:extLst>
          </p:cNvPr>
          <p:cNvSpPr/>
          <p:nvPr/>
        </p:nvSpPr>
        <p:spPr>
          <a:xfrm>
            <a:off x="61785" y="963723"/>
            <a:ext cx="7630301" cy="3107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002571-AF38-294D-BEC0-5DCB9C2274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341" y="1181391"/>
            <a:ext cx="1427383" cy="38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1" y="101498"/>
            <a:ext cx="7442705" cy="812797"/>
          </a:xfrm>
        </p:spPr>
        <p:txBody>
          <a:bodyPr>
            <a:normAutofit/>
          </a:bodyPr>
          <a:lstStyle/>
          <a:p>
            <a:r>
              <a:rPr lang="en-US" dirty="0"/>
              <a:t>Sea level rise – our legacy for future generations</a:t>
            </a:r>
            <a:endParaRPr lang="en-US" b="0" dirty="0">
              <a:latin typeface="+mn-lt"/>
              <a:ea typeface="Gill Sans MT" charset="0"/>
              <a:cs typeface="Gill Sans M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C35836-612A-3341-95AB-549026818AD3}"/>
              </a:ext>
            </a:extLst>
          </p:cNvPr>
          <p:cNvSpPr/>
          <p:nvPr/>
        </p:nvSpPr>
        <p:spPr>
          <a:xfrm>
            <a:off x="7389341" y="1148086"/>
            <a:ext cx="852616" cy="799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1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7911B1-4050-2E45-9048-8218888E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Tipping elements in the Earth system – </a:t>
            </a:r>
            <a:br>
              <a:rPr lang="en-US"/>
            </a:br>
            <a:r>
              <a:rPr lang="en-US"/>
              <a:t>the big unknowns that matter a 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0B62E2-57ED-5948-B534-117D32297EE0}"/>
              </a:ext>
            </a:extLst>
          </p:cNvPr>
          <p:cNvSpPr txBox="1"/>
          <p:nvPr/>
        </p:nvSpPr>
        <p:spPr>
          <a:xfrm>
            <a:off x="6583904" y="6549012"/>
            <a:ext cx="263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/>
              <a:t>Steffen et al. (2018)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7C468C-0B8F-5842-8682-2E06A68CFA4F}"/>
              </a:ext>
            </a:extLst>
          </p:cNvPr>
          <p:cNvSpPr txBox="1"/>
          <p:nvPr/>
        </p:nvSpPr>
        <p:spPr>
          <a:xfrm>
            <a:off x="590640" y="5794959"/>
            <a:ext cx="8244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Tipping elements have the potential to trigger self-reinforcing feedbacks once a specific threshold is crossed, bringing unstoppable additional warming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Where these thresholds lie, however, is not well known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04AA83A1-87DF-D14F-9BCE-1E649BB9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4" y="912341"/>
            <a:ext cx="7604125" cy="488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025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EA6490-5936-184B-9054-E2D354D0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Ocean acidification key threat for “calcifying” organisms (like corals, clams, mussels, sea urchins, barnacles and certain microscopic plankton)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BD1117-352D-FC48-8C89-E86E86F4E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54" y="4983586"/>
            <a:ext cx="8839200" cy="1927807"/>
          </a:xfrm>
        </p:spPr>
        <p:txBody>
          <a:bodyPr>
            <a:normAutofit/>
          </a:bodyPr>
          <a:lstStyle/>
          <a:p>
            <a:r>
              <a:rPr lang="en-AU" sz="1800" dirty="0"/>
              <a:t>Ocean acidification is a key threat for “calcifying” organisms, such as corals, clams, mussels, sea urchins, barnacles and certain microscopic plankton</a:t>
            </a:r>
          </a:p>
          <a:p>
            <a:r>
              <a:rPr lang="en-AU" sz="1800" dirty="0"/>
              <a:t>Absorption of CO</a:t>
            </a:r>
            <a:r>
              <a:rPr lang="en-AU" sz="1800" baseline="-25000" dirty="0"/>
              <a:t>2</a:t>
            </a:r>
            <a:r>
              <a:rPr lang="en-AU" sz="1800" dirty="0"/>
              <a:t> from the atmosphere in the oceans leads to acidification (lower pH) and to growth inhibition, deteriorating health and at some point dissolving</a:t>
            </a:r>
          </a:p>
          <a:p>
            <a:r>
              <a:rPr lang="en-AU" sz="1800" dirty="0"/>
              <a:t>Reductions in CO</a:t>
            </a:r>
            <a:r>
              <a:rPr lang="en-AU" sz="1800" baseline="-25000" dirty="0"/>
              <a:t>2</a:t>
            </a:r>
            <a:r>
              <a:rPr lang="en-AU" sz="1800" dirty="0"/>
              <a:t> emissions required to limit warming to 1.5</a:t>
            </a:r>
            <a:r>
              <a:rPr lang="en-AU" sz="1800" baseline="30000" dirty="0"/>
              <a:t>o</a:t>
            </a:r>
            <a:r>
              <a:rPr lang="en-AU" sz="1800" dirty="0"/>
              <a:t>C will lead to ocean acidification peaking and declining </a:t>
            </a:r>
          </a:p>
          <a:p>
            <a:endParaRPr lang="en-AU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761540-2376-6C49-AFD6-574BA41AF5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936435"/>
            <a:ext cx="6901077" cy="4066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70DC44-1E08-E942-BC67-50B0CFBED5EC}"/>
              </a:ext>
            </a:extLst>
          </p:cNvPr>
          <p:cNvSpPr txBox="1"/>
          <p:nvPr/>
        </p:nvSpPr>
        <p:spPr>
          <a:xfrm>
            <a:off x="7222071" y="6550223"/>
            <a:ext cx="1953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Climate Analytics (2019)</a:t>
            </a:r>
          </a:p>
        </p:txBody>
      </p:sp>
      <p:pic>
        <p:nvPicPr>
          <p:cNvPr id="6" name="Afbeelding 3">
            <a:extLst>
              <a:ext uri="{FF2B5EF4-FFF2-40B4-BE49-F238E27FC236}">
                <a16:creationId xmlns:a16="http://schemas.microsoft.com/office/drawing/2014/main" xmlns="" id="{2779896F-AA84-E146-8B5F-907AA8E86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" y="1219899"/>
            <a:ext cx="8978156" cy="33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C771C-E01A-3049-B883-547ADE4F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Concern (RFC) – rapid increase with warming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586224-C77E-EF45-B838-F15CB36683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1312"/>
            <a:ext cx="9144000" cy="441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F253E7-9687-464A-B184-DF3198F6798C}"/>
              </a:ext>
            </a:extLst>
          </p:cNvPr>
          <p:cNvSpPr txBox="1"/>
          <p:nvPr/>
        </p:nvSpPr>
        <p:spPr>
          <a:xfrm>
            <a:off x="7960663" y="6497805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IPCC SR1.5</a:t>
            </a: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xmlns="" id="{BFA73AAE-7BFE-B742-85AD-240538DFE3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0692">
            <a:off x="4694432" y="4787938"/>
            <a:ext cx="1493838" cy="19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976314"/>
            <a:ext cx="7675200" cy="6072486"/>
            <a:chOff x="0" y="976314"/>
            <a:chExt cx="7675200" cy="60724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76314"/>
              <a:ext cx="7624035" cy="58816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946482" y="6685475"/>
              <a:ext cx="1728718" cy="363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5725" y="6018650"/>
              <a:ext cx="7398104" cy="779025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C18E731-36C2-2945-B90B-25C754B41C62}"/>
              </a:ext>
            </a:extLst>
          </p:cNvPr>
          <p:cNvSpPr/>
          <p:nvPr/>
        </p:nvSpPr>
        <p:spPr>
          <a:xfrm>
            <a:off x="50122" y="3917157"/>
            <a:ext cx="8042317" cy="2940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58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C9E68E9-5A3C-9748-ACDB-71E0569FB44E}" type="datetime1">
              <a:rPr lang="en-AU" sz="1200">
                <a:solidFill>
                  <a:srgbClr val="8B8B8B"/>
                </a:solidFill>
                <a:latin typeface="Calibri" charset="0"/>
                <a:cs typeface="DejaVu Sans" charset="0"/>
              </a:rPr>
              <a:pPr eaLnBrk="1"/>
              <a:t>20/01/2020</a:t>
            </a:fld>
            <a:endParaRPr lang="en-AU" sz="1200">
              <a:solidFill>
                <a:srgbClr val="8B8B8B"/>
              </a:solidFill>
              <a:latin typeface="Calibri" charset="0"/>
              <a:cs typeface="DejaVu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1216" y="4166647"/>
            <a:ext cx="4815266" cy="51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06533" y="4949073"/>
            <a:ext cx="1205577" cy="1009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1FBEBB-C8A3-724C-9B17-BB73DACEC5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670408"/>
            <a:ext cx="6502908" cy="325145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28AEF4B-C610-D04B-960B-07BEA9E4E6B1}"/>
              </a:ext>
            </a:extLst>
          </p:cNvPr>
          <p:cNvGrpSpPr/>
          <p:nvPr/>
        </p:nvGrpSpPr>
        <p:grpSpPr>
          <a:xfrm>
            <a:off x="992471" y="4262047"/>
            <a:ext cx="5818370" cy="407313"/>
            <a:chOff x="992471" y="4262047"/>
            <a:chExt cx="5356165" cy="40731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BC417249-AF23-0046-A6A5-8E0645FD7626}"/>
                </a:ext>
              </a:extLst>
            </p:cNvPr>
            <p:cNvCxnSpPr/>
            <p:nvPr/>
          </p:nvCxnSpPr>
          <p:spPr>
            <a:xfrm flipH="1" flipV="1">
              <a:off x="992471" y="4668438"/>
              <a:ext cx="5356165" cy="922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7020FAE2-FFF5-454E-A6F9-0036FC633E31}"/>
                </a:ext>
              </a:extLst>
            </p:cNvPr>
            <p:cNvCxnSpPr/>
            <p:nvPr/>
          </p:nvCxnSpPr>
          <p:spPr>
            <a:xfrm flipH="1" flipV="1">
              <a:off x="992471" y="4262047"/>
              <a:ext cx="5356165" cy="92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24B2A1F-65C6-9745-841B-26176BF7CB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44" y="5855951"/>
            <a:ext cx="8497506" cy="1011186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xmlns="" id="{AFC32909-6533-5845-858D-7019B11EA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670"/>
            <a:ext cx="7442705" cy="812797"/>
          </a:xfrm>
        </p:spPr>
        <p:txBody>
          <a:bodyPr/>
          <a:lstStyle/>
          <a:p>
            <a:r>
              <a:rPr lang="en-US" dirty="0"/>
              <a:t>Reasons For Concern (RFC) </a:t>
            </a:r>
            <a:br>
              <a:rPr lang="en-US" dirty="0"/>
            </a:br>
            <a:r>
              <a:rPr lang="en-US" dirty="0"/>
              <a:t>IPCC AR5 (2014) compared to SR1.5 (2018)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D5CF57C-6C5F-8240-BD2C-0CB82DBD5114}"/>
              </a:ext>
            </a:extLst>
          </p:cNvPr>
          <p:cNvSpPr/>
          <p:nvPr/>
        </p:nvSpPr>
        <p:spPr>
          <a:xfrm>
            <a:off x="6245557" y="992867"/>
            <a:ext cx="1422441" cy="3088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0451206-7060-FC4B-A445-3FF81700A631}"/>
              </a:ext>
            </a:extLst>
          </p:cNvPr>
          <p:cNvSpPr txBox="1"/>
          <p:nvPr/>
        </p:nvSpPr>
        <p:spPr>
          <a:xfrm>
            <a:off x="6810841" y="2861503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2°C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xmlns="" id="{CEC5EF6C-36CC-0A40-ADD8-AD33324441FD}"/>
              </a:ext>
            </a:extLst>
          </p:cNvPr>
          <p:cNvSpPr/>
          <p:nvPr/>
        </p:nvSpPr>
        <p:spPr>
          <a:xfrm>
            <a:off x="1277520" y="2717462"/>
            <a:ext cx="868880" cy="1788652"/>
          </a:xfrm>
          <a:prstGeom prst="arc">
            <a:avLst>
              <a:gd name="adj1" fmla="val 16200000"/>
              <a:gd name="adj2" fmla="val 5391806"/>
            </a:avLst>
          </a:prstGeom>
          <a:ln w="412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xmlns="" id="{4E6DD3D6-E7F2-3D44-99CD-DE8A8FF2C6C6}"/>
              </a:ext>
            </a:extLst>
          </p:cNvPr>
          <p:cNvSpPr/>
          <p:nvPr/>
        </p:nvSpPr>
        <p:spPr>
          <a:xfrm>
            <a:off x="2367167" y="3249695"/>
            <a:ext cx="878546" cy="1354881"/>
          </a:xfrm>
          <a:prstGeom prst="arc">
            <a:avLst>
              <a:gd name="adj1" fmla="val 16200000"/>
              <a:gd name="adj2" fmla="val 5391806"/>
            </a:avLst>
          </a:prstGeom>
          <a:ln w="412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xmlns="" id="{185D93FF-A032-1B43-830A-A907DEC68352}"/>
              </a:ext>
            </a:extLst>
          </p:cNvPr>
          <p:cNvSpPr/>
          <p:nvPr/>
        </p:nvSpPr>
        <p:spPr>
          <a:xfrm>
            <a:off x="3466477" y="2971600"/>
            <a:ext cx="849353" cy="1417126"/>
          </a:xfrm>
          <a:prstGeom prst="arc">
            <a:avLst>
              <a:gd name="adj1" fmla="val 16200000"/>
              <a:gd name="adj2" fmla="val 5391806"/>
            </a:avLst>
          </a:prstGeom>
          <a:ln w="412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xmlns="" id="{F9525801-3B96-7E43-8033-64F1F949A74E}"/>
              </a:ext>
            </a:extLst>
          </p:cNvPr>
          <p:cNvSpPr/>
          <p:nvPr/>
        </p:nvSpPr>
        <p:spPr>
          <a:xfrm>
            <a:off x="4536597" y="2824440"/>
            <a:ext cx="846693" cy="1637913"/>
          </a:xfrm>
          <a:prstGeom prst="arc">
            <a:avLst>
              <a:gd name="adj1" fmla="val 16200000"/>
              <a:gd name="adj2" fmla="val 5391806"/>
            </a:avLst>
          </a:prstGeom>
          <a:ln w="412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68366BE6-9241-AE45-98FF-4C0A556FAC40}"/>
              </a:ext>
            </a:extLst>
          </p:cNvPr>
          <p:cNvSpPr/>
          <p:nvPr/>
        </p:nvSpPr>
        <p:spPr>
          <a:xfrm>
            <a:off x="5657126" y="2660725"/>
            <a:ext cx="857229" cy="1880775"/>
          </a:xfrm>
          <a:prstGeom prst="arc">
            <a:avLst>
              <a:gd name="adj1" fmla="val 16200000"/>
              <a:gd name="adj2" fmla="val 5391806"/>
            </a:avLst>
          </a:prstGeom>
          <a:ln w="412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E70DAEE-FC31-634A-A111-4D0DD0E21032}"/>
              </a:ext>
            </a:extLst>
          </p:cNvPr>
          <p:cNvGrpSpPr/>
          <p:nvPr/>
        </p:nvGrpSpPr>
        <p:grpSpPr>
          <a:xfrm>
            <a:off x="895548" y="3049085"/>
            <a:ext cx="5915293" cy="260645"/>
            <a:chOff x="895548" y="3049085"/>
            <a:chExt cx="5356165" cy="260645"/>
          </a:xfrm>
        </p:grpSpPr>
        <p:cxnSp>
          <p:nvCxnSpPr>
            <p:cNvPr id="6" name="Straight Connector 5"/>
            <p:cNvCxnSpPr>
              <a:cxnSpLocks/>
            </p:cNvCxnSpPr>
            <p:nvPr/>
          </p:nvCxnSpPr>
          <p:spPr>
            <a:xfrm flipH="1" flipV="1">
              <a:off x="895548" y="3308808"/>
              <a:ext cx="5356165" cy="922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</p:cNvCxnSpPr>
            <p:nvPr/>
          </p:nvCxnSpPr>
          <p:spPr>
            <a:xfrm flipH="1" flipV="1">
              <a:off x="895548" y="3049085"/>
              <a:ext cx="5356165" cy="922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50A5191-2F19-3349-8AC9-4C1A1463D28D}"/>
              </a:ext>
            </a:extLst>
          </p:cNvPr>
          <p:cNvSpPr txBox="1"/>
          <p:nvPr/>
        </p:nvSpPr>
        <p:spPr>
          <a:xfrm>
            <a:off x="6806885" y="3136757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1.5°C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A20C7FF-1134-4E45-8F0D-4828FE1381E6}"/>
              </a:ext>
            </a:extLst>
          </p:cNvPr>
          <p:cNvSpPr txBox="1"/>
          <p:nvPr/>
        </p:nvSpPr>
        <p:spPr>
          <a:xfrm>
            <a:off x="6819341" y="408455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2°C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77711C6-27DF-BB44-BEAC-3E8A0DC85AF7}"/>
              </a:ext>
            </a:extLst>
          </p:cNvPr>
          <p:cNvSpPr txBox="1"/>
          <p:nvPr/>
        </p:nvSpPr>
        <p:spPr>
          <a:xfrm>
            <a:off x="6815385" y="4506113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1.5°C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B3F39A5-32CE-3743-94F7-2EFF78CBD97C}"/>
              </a:ext>
            </a:extLst>
          </p:cNvPr>
          <p:cNvSpPr/>
          <p:nvPr/>
        </p:nvSpPr>
        <p:spPr>
          <a:xfrm>
            <a:off x="6238607" y="1029619"/>
            <a:ext cx="29236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Four years of additional science: Risks are more severe and climate change is more dangerous than estimated earlier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3AC3582-FFE5-F742-A805-9D72E312675A}"/>
              </a:ext>
            </a:extLst>
          </p:cNvPr>
          <p:cNvSpPr txBox="1"/>
          <p:nvPr/>
        </p:nvSpPr>
        <p:spPr>
          <a:xfrm>
            <a:off x="7322668" y="6497805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IPCC AR5 &amp; SR1.5</a:t>
            </a:r>
          </a:p>
        </p:txBody>
      </p:sp>
    </p:spTree>
    <p:extLst>
      <p:ext uri="{BB962C8B-B14F-4D97-AF65-F5344CB8AC3E}">
        <p14:creationId xmlns:p14="http://schemas.microsoft.com/office/powerpoint/2010/main" val="366866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2" grpId="0" animBg="1"/>
      <p:bldP spid="52" grpId="0"/>
    </p:bldLst>
  </p:timing>
</p:sld>
</file>

<file path=ppt/theme/theme1.xml><?xml version="1.0" encoding="utf-8"?>
<a:theme xmlns:a="http://schemas.openxmlformats.org/drawingml/2006/main" name="ClimateAnalytics-PowerpointResources.2017.05.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yspons_powerpointmitinhalt">
  <a:themeElements>
    <a:clrScheme name="Benutzerdefiniert 9">
      <a:dk1>
        <a:srgbClr val="000000"/>
      </a:dk1>
      <a:lt1>
        <a:srgbClr val="FFFFFF"/>
      </a:lt1>
      <a:dk2>
        <a:srgbClr val="FFFFFF"/>
      </a:dk2>
      <a:lt2>
        <a:srgbClr val="2D61A7"/>
      </a:lt2>
      <a:accent1>
        <a:srgbClr val="C8ACB9"/>
      </a:accent1>
      <a:accent2>
        <a:srgbClr val="D3AE6C"/>
      </a:accent2>
      <a:accent3>
        <a:srgbClr val="6E909B"/>
      </a:accent3>
      <a:accent4>
        <a:srgbClr val="63A6CC"/>
      </a:accent4>
      <a:accent5>
        <a:srgbClr val="97AB67"/>
      </a:accent5>
      <a:accent6>
        <a:srgbClr val="CD7C68"/>
      </a:accent6>
      <a:hlink>
        <a:srgbClr val="BCD7E2"/>
      </a:hlink>
      <a:folHlink>
        <a:srgbClr val="C7C7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36000" tIns="0" rIns="0" bIns="0" numCol="1" anchor="t" anchorCtr="0" compatLnSpc="1">
        <a:prstTxWarp prst="textNoShape">
          <a:avLst/>
        </a:prstTxWarp>
      </a:bodyPr>
      <a:lstStyle>
        <a:defPPr marL="12700" marR="0" indent="-25400" algn="l" defTabSz="457200" rtl="0" eaLnBrk="0" fontAlgn="base" latinLnBrk="0" hangingPunct="0">
          <a:lnSpc>
            <a:spcPts val="2163"/>
          </a:lnSpc>
          <a:spcBef>
            <a:spcPct val="0"/>
          </a:spcBef>
          <a:spcAft>
            <a:spcPts val="1500"/>
          </a:spcAft>
          <a:buClrTx/>
          <a:buSzTx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ＭＳ Ｐゴシック" pitchFamily="-111" charset="-128"/>
            <a:cs typeface="ＭＳ Ｐゴシック" pitchFamily="-111" charset="-128"/>
          </a:defRPr>
        </a:defPPr>
      </a:lstStyle>
    </a:txDef>
  </a:objectDefaults>
  <a:extraClrSchemeLst>
    <a:extraClrScheme>
      <a:clrScheme name="Ramboll 1">
        <a:dk1>
          <a:srgbClr val="000000"/>
        </a:dk1>
        <a:lt1>
          <a:srgbClr val="009DE0"/>
        </a:lt1>
        <a:dk2>
          <a:srgbClr val="797766"/>
        </a:dk2>
        <a:lt2>
          <a:srgbClr val="FFFFFF"/>
        </a:lt2>
        <a:accent1>
          <a:srgbClr val="9DD3F5"/>
        </a:accent1>
        <a:accent2>
          <a:srgbClr val="5CA551"/>
        </a:accent2>
        <a:accent3>
          <a:srgbClr val="AACCED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2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9DD3F5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3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D0D0C9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E4E4E1"/>
        </a:accent5>
        <a:accent6>
          <a:srgbClr val="539549"/>
        </a:accent6>
        <a:hlink>
          <a:srgbClr val="009DE0"/>
        </a:hlink>
        <a:folHlink>
          <a:srgbClr val="9DD3F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4D57150D-EE49-43F6-B22C-3C21DE7020C8}" vid="{1B7E8527-FA48-4782-B090-7ACC214F778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CA-Powerpoint Template Resources-2017</Template>
  <TotalTime>53</TotalTime>
  <Words>1134</Words>
  <Application>Microsoft Office PowerPoint</Application>
  <PresentationFormat>Affichage à l'écran (4:3)</PresentationFormat>
  <Paragraphs>121</Paragraphs>
  <Slides>26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43" baseType="lpstr">
      <vt:lpstr>Arial Unicode MS</vt:lpstr>
      <vt:lpstr>ＭＳ Ｐゴシック</vt:lpstr>
      <vt:lpstr>Arial</vt:lpstr>
      <vt:lpstr>Brandon Grotesque</vt:lpstr>
      <vt:lpstr>Brandon Text Bold</vt:lpstr>
      <vt:lpstr>Calibri</vt:lpstr>
      <vt:lpstr>DejaVu Sans</vt:lpstr>
      <vt:lpstr>Gill Sans MT</vt:lpstr>
      <vt:lpstr>Helvetica</vt:lpstr>
      <vt:lpstr>Lato</vt:lpstr>
      <vt:lpstr>Mangal</vt:lpstr>
      <vt:lpstr>PIK free Sans</vt:lpstr>
      <vt:lpstr>Times New Roman</vt:lpstr>
      <vt:lpstr>Verdana</vt:lpstr>
      <vt:lpstr>Wingdings</vt:lpstr>
      <vt:lpstr>ClimateAnalytics-PowerpointResources.2017.05.18</vt:lpstr>
      <vt:lpstr>syspons_powerpointmitinhalt</vt:lpstr>
      <vt:lpstr>Reducing climate risk Paris Agreement implications for decarbonization</vt:lpstr>
      <vt:lpstr>Content</vt:lpstr>
      <vt:lpstr>Significant differences in impacts  between 1.5°C and 2°C</vt:lpstr>
      <vt:lpstr>Sea level rise – Multiple meters is plausible</vt:lpstr>
      <vt:lpstr>Sea level rise – our legacy for future generations</vt:lpstr>
      <vt:lpstr>Tipping elements in the Earth system –  the big unknowns that matter a lot</vt:lpstr>
      <vt:lpstr>Ocean acidification key threat for “calcifying” organisms (like corals, clams, mussels, sea urchins, barnacles and certain microscopic plankton)</vt:lpstr>
      <vt:lpstr>Reasons For Concern (RFC) – rapid increase with warming</vt:lpstr>
      <vt:lpstr>Reasons For Concern (RFC)  IPCC AR5 (2014) compared to SR1.5 (2018)</vt:lpstr>
      <vt:lpstr>IMPACTS – vulnerable populations – very big difference between 1.5oC and 2oC</vt:lpstr>
      <vt:lpstr>Paris Agreement Pathway Benchmarks in context of 1.5°C pathways in IPCC SR1.5</vt:lpstr>
      <vt:lpstr>1.5°C transformation requires action in all sectors</vt:lpstr>
      <vt:lpstr>Economy-wide decarbonization must build on zero emissions power sector – but coal remains very large risk</vt:lpstr>
      <vt:lpstr>Movie: possible EU coal phase-out schedules</vt:lpstr>
      <vt:lpstr>1.5°C pathways: natural gas for electricity generation will also need to be phased out</vt:lpstr>
      <vt:lpstr>Large potential to speed up action in the power sector</vt:lpstr>
      <vt:lpstr>NDCs of vast majority of countries not in line with Paris Agreement</vt:lpstr>
      <vt:lpstr>Paris Agreement Pathways for the EU Climate Action Tracker Assessment (equity ranges)</vt:lpstr>
      <vt:lpstr>Paris Agreement Pathways for the EU Climate Action Tracker Assessment (equity ranges)</vt:lpstr>
      <vt:lpstr>Paris Agreement Pathways for the EU Climate Action Tracker Assessment (equity ranges)</vt:lpstr>
      <vt:lpstr>How the EU gets to zero emissions matters… (red dotted line includes LULUCF)</vt:lpstr>
      <vt:lpstr>Paris Agreement Pathways for the EU Climate Action Tracker Assessment (equity ranges)</vt:lpstr>
      <vt:lpstr>Co-benefits of scaling up action in the EU </vt:lpstr>
      <vt:lpstr>Emissions reductions in transport</vt:lpstr>
      <vt:lpstr>Emissions reductions in the buildings  sector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Lashae Roulston</dc:creator>
  <cp:lastModifiedBy>Elisa</cp:lastModifiedBy>
  <cp:revision>297</cp:revision>
  <cp:lastPrinted>2020-01-18T12:40:46Z</cp:lastPrinted>
  <dcterms:created xsi:type="dcterms:W3CDTF">2017-09-04T15:27:40Z</dcterms:created>
  <dcterms:modified xsi:type="dcterms:W3CDTF">2020-01-20T18:01:12Z</dcterms:modified>
</cp:coreProperties>
</file>