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Lora" panose="020B0604020202020204" charset="0"/>
      <p:regular r:id="rId27"/>
      <p:bold r:id="rId28"/>
      <p:italic r:id="rId29"/>
      <p:boldItalic r:id="rId30"/>
    </p:embeddedFont>
    <p:embeddedFont>
      <p:font typeface="Proxima Nova"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98"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5b21d0b0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65b21d0b0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Verwachtingen aftoetsen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ae4c20d55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ae4c20d55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ae4c20d55_0_5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ae4c20d55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ae4c20d55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ae4c20d55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ae4c20d55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ae4c20d55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ae4c20d55_0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ae4c20d55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ae4c20d55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ae4c20d55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afbc3b8c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afbc3b8c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afbc3b8c7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afbc3b8c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afbc3b8c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afbc3b8c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ae4c20d55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ae4c20d55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afbc3b8c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afbc3b8c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6afbc3b8c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6afbc3b8c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572d3a85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572d3a85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ae4c20d55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ae4c20d55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ae4c20d55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ae4c20d55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ae4c20d55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ae4c20d5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afbc3b8c7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afbc3b8c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ae4c20d55_0_5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ae4c20d55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ae4c20d55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ae4c20d5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p:cSld name="TITLE_AND_BODY_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22818" y="4803219"/>
            <a:ext cx="264000" cy="201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rtl="0">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rtl="0">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rtl="0">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rtl="0">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rtl="0">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rtl="0">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rtl="0">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rtl="0">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nl"/>
              <a:t>‹nr.›</a:t>
            </a:fld>
            <a:endParaRPr sz="10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1">
  <p:cSld name="TITLE_AND_BODY_2">
    <p:spTree>
      <p:nvGrpSpPr>
        <p:cNvPr id="1" name="Shape 52"/>
        <p:cNvGrpSpPr/>
        <p:nvPr/>
      </p:nvGrpSpPr>
      <p:grpSpPr>
        <a:xfrm>
          <a:off x="0" y="0"/>
          <a:ext cx="0" cy="0"/>
          <a:chOff x="0" y="0"/>
          <a:chExt cx="0" cy="0"/>
        </a:xfrm>
      </p:grpSpPr>
      <p:sp>
        <p:nvSpPr>
          <p:cNvPr id="53" name="Google Shape;53;p14"/>
          <p:cNvSpPr txBox="1">
            <a:spLocks noGrp="1"/>
          </p:cNvSpPr>
          <p:nvPr>
            <p:ph type="sldNum" idx="12"/>
          </p:nvPr>
        </p:nvSpPr>
        <p:spPr>
          <a:xfrm>
            <a:off x="8422818" y="4803219"/>
            <a:ext cx="264000" cy="201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rtl="0">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rtl="0">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rtl="0">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rtl="0">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rtl="0">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rtl="0">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rtl="0">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rtl="0">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nl"/>
              <a:t>‹nr.›</a:t>
            </a:fld>
            <a:endParaRPr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2">
  <p:cSld name="TITLE_AND_BODY_3">
    <p:spTree>
      <p:nvGrpSpPr>
        <p:cNvPr id="1" name="Shape 54"/>
        <p:cNvGrpSpPr/>
        <p:nvPr/>
      </p:nvGrpSpPr>
      <p:grpSpPr>
        <a:xfrm>
          <a:off x="0" y="0"/>
          <a:ext cx="0" cy="0"/>
          <a:chOff x="0" y="0"/>
          <a:chExt cx="0" cy="0"/>
        </a:xfrm>
      </p:grpSpPr>
      <p:sp>
        <p:nvSpPr>
          <p:cNvPr id="55" name="Google Shape;55;p15"/>
          <p:cNvSpPr txBox="1">
            <a:spLocks noGrp="1"/>
          </p:cNvSpPr>
          <p:nvPr>
            <p:ph type="sldNum" idx="12"/>
          </p:nvPr>
        </p:nvSpPr>
        <p:spPr>
          <a:xfrm>
            <a:off x="8422818" y="4803219"/>
            <a:ext cx="264000" cy="201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rtl="0">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rtl="0">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rtl="0">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rtl="0">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rtl="0">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rtl="0">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rtl="0">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rtl="0">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nl"/>
              <a:t>‹nr.›</a:t>
            </a:fld>
            <a:endParaRPr sz="1000">
              <a:solidFill>
                <a:schemeClr val="dk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Only 3">
  <p:cSld name="TITLE_AND_BODY_4">
    <p:spTree>
      <p:nvGrpSpPr>
        <p:cNvPr id="1" name="Shape 56"/>
        <p:cNvGrpSpPr/>
        <p:nvPr/>
      </p:nvGrpSpPr>
      <p:grpSpPr>
        <a:xfrm>
          <a:off x="0" y="0"/>
          <a:ext cx="0" cy="0"/>
          <a:chOff x="0" y="0"/>
          <a:chExt cx="0" cy="0"/>
        </a:xfrm>
      </p:grpSpPr>
      <p:sp>
        <p:nvSpPr>
          <p:cNvPr id="57" name="Google Shape;57;p16"/>
          <p:cNvSpPr txBox="1">
            <a:spLocks noGrp="1"/>
          </p:cNvSpPr>
          <p:nvPr>
            <p:ph type="sldNum" idx="12"/>
          </p:nvPr>
        </p:nvSpPr>
        <p:spPr>
          <a:xfrm>
            <a:off x="8422818" y="4803219"/>
            <a:ext cx="264000" cy="201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rtl="0">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rtl="0">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rtl="0">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rtl="0">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rtl="0">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rtl="0">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rtl="0">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rtl="0">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nl"/>
              <a:t>‹nr.›</a:t>
            </a:fld>
            <a:endParaRPr sz="1000">
              <a:solidFill>
                <a:schemeClr val="dk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4">
  <p:cSld name="TITLE_AND_BODY_5">
    <p:spTree>
      <p:nvGrpSpPr>
        <p:cNvPr id="1" name="Shape 58"/>
        <p:cNvGrpSpPr/>
        <p:nvPr/>
      </p:nvGrpSpPr>
      <p:grpSpPr>
        <a:xfrm>
          <a:off x="0" y="0"/>
          <a:ext cx="0" cy="0"/>
          <a:chOff x="0" y="0"/>
          <a:chExt cx="0" cy="0"/>
        </a:xfrm>
      </p:grpSpPr>
      <p:sp>
        <p:nvSpPr>
          <p:cNvPr id="59" name="Google Shape;59;p17"/>
          <p:cNvSpPr txBox="1">
            <a:spLocks noGrp="1"/>
          </p:cNvSpPr>
          <p:nvPr>
            <p:ph type="sldNum" idx="12"/>
          </p:nvPr>
        </p:nvSpPr>
        <p:spPr>
          <a:xfrm>
            <a:off x="8422818" y="4803219"/>
            <a:ext cx="264000" cy="201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rtl="0">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rtl="0">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rtl="0">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rtl="0">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rtl="0">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rtl="0">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rtl="0">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rtl="0">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nl"/>
              <a:t>‹nr.›</a:t>
            </a:fld>
            <a:endParaRPr sz="1000">
              <a:solidFill>
                <a:schemeClr val="dk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Only 5">
  <p:cSld name="TITLE_AND_BODY_6">
    <p:spTree>
      <p:nvGrpSpPr>
        <p:cNvPr id="1" name="Shape 60"/>
        <p:cNvGrpSpPr/>
        <p:nvPr/>
      </p:nvGrpSpPr>
      <p:grpSpPr>
        <a:xfrm>
          <a:off x="0" y="0"/>
          <a:ext cx="0" cy="0"/>
          <a:chOff x="0" y="0"/>
          <a:chExt cx="0" cy="0"/>
        </a:xfrm>
      </p:grpSpPr>
      <p:sp>
        <p:nvSpPr>
          <p:cNvPr id="61" name="Google Shape;61;p18"/>
          <p:cNvSpPr txBox="1">
            <a:spLocks noGrp="1"/>
          </p:cNvSpPr>
          <p:nvPr>
            <p:ph type="sldNum" idx="12"/>
          </p:nvPr>
        </p:nvSpPr>
        <p:spPr>
          <a:xfrm>
            <a:off x="8422818" y="4803219"/>
            <a:ext cx="264000" cy="201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rtl="0">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rtl="0">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rtl="0">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rtl="0">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rtl="0">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rtl="0">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rtl="0">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rtl="0">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nl"/>
              <a:t>‹nr.›</a:t>
            </a:fld>
            <a:endParaRPr sz="1000">
              <a:solidFill>
                <a:schemeClr val="dk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6">
  <p:cSld name="TITLE_AND_BODY_7">
    <p:spTree>
      <p:nvGrpSpPr>
        <p:cNvPr id="1" name="Shape 62"/>
        <p:cNvGrpSpPr/>
        <p:nvPr/>
      </p:nvGrpSpPr>
      <p:grpSpPr>
        <a:xfrm>
          <a:off x="0" y="0"/>
          <a:ext cx="0" cy="0"/>
          <a:chOff x="0" y="0"/>
          <a:chExt cx="0" cy="0"/>
        </a:xfrm>
      </p:grpSpPr>
      <p:sp>
        <p:nvSpPr>
          <p:cNvPr id="63" name="Google Shape;63;p19"/>
          <p:cNvSpPr txBox="1">
            <a:spLocks noGrp="1"/>
          </p:cNvSpPr>
          <p:nvPr>
            <p:ph type="sldNum" idx="12"/>
          </p:nvPr>
        </p:nvSpPr>
        <p:spPr>
          <a:xfrm>
            <a:off x="8422818" y="4803219"/>
            <a:ext cx="264000" cy="201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rtl="0">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rtl="0">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rtl="0">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rtl="0">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rtl="0">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rtl="0">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rtl="0">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rtl="0">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nl"/>
              <a:t>‹nr.›</a:t>
            </a:fld>
            <a:endParaRPr sz="1000">
              <a:solidFill>
                <a:schemeClr val="dk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Only 7">
  <p:cSld name="TITLE_AND_BODY_8">
    <p:spTree>
      <p:nvGrpSpPr>
        <p:cNvPr id="1" name="Shape 64"/>
        <p:cNvGrpSpPr/>
        <p:nvPr/>
      </p:nvGrpSpPr>
      <p:grpSpPr>
        <a:xfrm>
          <a:off x="0" y="0"/>
          <a:ext cx="0" cy="0"/>
          <a:chOff x="0" y="0"/>
          <a:chExt cx="0" cy="0"/>
        </a:xfrm>
      </p:grpSpPr>
      <p:sp>
        <p:nvSpPr>
          <p:cNvPr id="65" name="Google Shape;65;p20"/>
          <p:cNvSpPr txBox="1">
            <a:spLocks noGrp="1"/>
          </p:cNvSpPr>
          <p:nvPr>
            <p:ph type="sldNum" idx="12"/>
          </p:nvPr>
        </p:nvSpPr>
        <p:spPr>
          <a:xfrm>
            <a:off x="8422818" y="4803219"/>
            <a:ext cx="264000" cy="201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rtl="0">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rtl="0">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rtl="0">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rtl="0">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rtl="0">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rtl="0">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rtl="0">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rtl="0">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nl"/>
              <a:t>‹nr.›</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klasse.be/79504/werk-aan-executieve-functies-kleut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klasse.be/134979/hoe-bouw-je-rijke-relatie-met-oud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grotekanse.b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www.klasse.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klasse.be/129471/kwaliteitsvolle-relaties-kleuters-kleuterkl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klasse.be/132595/hoe-werk-je-aan-rijke-taal-in-de-kleuterkla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21"/>
          <p:cNvPicPr preferRelativeResize="0"/>
          <p:nvPr/>
        </p:nvPicPr>
        <p:blipFill>
          <a:blip r:embed="rId3">
            <a:alphaModFix/>
          </a:blip>
          <a:stretch>
            <a:fillRect/>
          </a:stretch>
        </p:blipFill>
        <p:spPr>
          <a:xfrm>
            <a:off x="4" y="0"/>
            <a:ext cx="9144000" cy="5143503"/>
          </a:xfrm>
          <a:prstGeom prst="rect">
            <a:avLst/>
          </a:prstGeom>
          <a:noFill/>
          <a:ln>
            <a:noFill/>
          </a:ln>
        </p:spPr>
      </p:pic>
      <p:sp>
        <p:nvSpPr>
          <p:cNvPr id="71" name="Google Shape;71;p21"/>
          <p:cNvSpPr/>
          <p:nvPr/>
        </p:nvSpPr>
        <p:spPr>
          <a:xfrm>
            <a:off x="5651140" y="3112025"/>
            <a:ext cx="3103800" cy="165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1"/>
          <p:cNvSpPr txBox="1">
            <a:spLocks noGrp="1"/>
          </p:cNvSpPr>
          <p:nvPr>
            <p:ph type="ctrTitle"/>
          </p:nvPr>
        </p:nvSpPr>
        <p:spPr>
          <a:xfrm>
            <a:off x="5600740" y="4325157"/>
            <a:ext cx="3204600" cy="3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 sz="2000">
                <a:solidFill>
                  <a:srgbClr val="000000"/>
                </a:solidFill>
                <a:latin typeface="Lora"/>
                <a:ea typeface="Lora"/>
                <a:cs typeface="Lora"/>
                <a:sym typeface="Lora"/>
              </a:rPr>
              <a:t>De klas van juf Jelke</a:t>
            </a:r>
            <a:endParaRPr sz="2000">
              <a:solidFill>
                <a:srgbClr val="000000"/>
              </a:solidFill>
              <a:latin typeface="Lora"/>
              <a:ea typeface="Lora"/>
              <a:cs typeface="Lora"/>
              <a:sym typeface="Lora"/>
            </a:endParaRPr>
          </a:p>
        </p:txBody>
      </p:sp>
      <p:cxnSp>
        <p:nvCxnSpPr>
          <p:cNvPr id="73" name="Google Shape;73;p21"/>
          <p:cNvCxnSpPr/>
          <p:nvPr/>
        </p:nvCxnSpPr>
        <p:spPr>
          <a:xfrm>
            <a:off x="5935100" y="4150989"/>
            <a:ext cx="2536200" cy="0"/>
          </a:xfrm>
          <a:prstGeom prst="straightConnector1">
            <a:avLst/>
          </a:prstGeom>
          <a:noFill/>
          <a:ln w="9525" cap="flat" cmpd="sng">
            <a:solidFill>
              <a:srgbClr val="000000"/>
            </a:solidFill>
            <a:prstDash val="solid"/>
            <a:round/>
            <a:headEnd type="none" w="med" len="med"/>
            <a:tailEnd type="none" w="med" len="med"/>
          </a:ln>
        </p:spPr>
      </p:cxnSp>
      <p:pic>
        <p:nvPicPr>
          <p:cNvPr id="74" name="Google Shape;74;p21" descr="Logo_klasse_zwart_RGB.png"/>
          <p:cNvPicPr preferRelativeResize="0"/>
          <p:nvPr/>
        </p:nvPicPr>
        <p:blipFill>
          <a:blip r:embed="rId4">
            <a:alphaModFix/>
          </a:blip>
          <a:stretch>
            <a:fillRect/>
          </a:stretch>
        </p:blipFill>
        <p:spPr>
          <a:xfrm>
            <a:off x="5934950" y="3404805"/>
            <a:ext cx="2536200" cy="5663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0"/>
          <p:cNvSpPr txBox="1"/>
          <p:nvPr/>
        </p:nvSpPr>
        <p:spPr>
          <a:xfrm>
            <a:off x="476100" y="144550"/>
            <a:ext cx="81384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latin typeface="Proxima Nova"/>
                <a:ea typeface="Proxima Nova"/>
                <a:cs typeface="Proxima Nova"/>
                <a:sym typeface="Proxima Nova"/>
              </a:rPr>
              <a:t>Wat hebben we geleerd?</a:t>
            </a:r>
            <a:endParaRPr sz="3000" b="1">
              <a:solidFill>
                <a:srgbClr val="000000"/>
              </a:solidFill>
              <a:latin typeface="Proxima Nova"/>
              <a:ea typeface="Proxima Nova"/>
              <a:cs typeface="Proxima Nova"/>
              <a:sym typeface="Proxima Nova"/>
            </a:endParaRPr>
          </a:p>
        </p:txBody>
      </p:sp>
      <p:sp>
        <p:nvSpPr>
          <p:cNvPr id="143" name="Google Shape;143;p30"/>
          <p:cNvSpPr txBox="1"/>
          <p:nvPr/>
        </p:nvSpPr>
        <p:spPr>
          <a:xfrm>
            <a:off x="476100" y="935375"/>
            <a:ext cx="8138400" cy="3697800"/>
          </a:xfrm>
          <a:prstGeom prst="rect">
            <a:avLst/>
          </a:prstGeom>
          <a:noFill/>
          <a:ln>
            <a:noFill/>
          </a:ln>
        </p:spPr>
        <p:txBody>
          <a:bodyPr spcFirstLastPara="1" wrap="square" lIns="91425" tIns="91425" rIns="91425" bIns="91425" anchor="t" anchorCtr="0">
            <a:noAutofit/>
          </a:bodyPr>
          <a:lstStyle/>
          <a:p>
            <a:pPr marL="914400" lvl="0" indent="0" algn="l" rtl="0">
              <a:lnSpc>
                <a:spcPct val="150000"/>
              </a:lnSpc>
              <a:spcBef>
                <a:spcPts val="0"/>
              </a:spcBef>
              <a:spcAft>
                <a:spcPts val="0"/>
              </a:spcAft>
              <a:buNone/>
            </a:pPr>
            <a:endParaRPr>
              <a:highlight>
                <a:srgbClr val="FFFFFF"/>
              </a:highlight>
              <a:latin typeface="Lora"/>
              <a:ea typeface="Lora"/>
              <a:cs typeface="Lora"/>
              <a:sym typeface="Lora"/>
            </a:endParaRPr>
          </a:p>
          <a:p>
            <a:pPr marL="914400" lvl="0" indent="0" algn="l" rtl="0">
              <a:lnSpc>
                <a:spcPct val="150000"/>
              </a:lnSpc>
              <a:spcBef>
                <a:spcPts val="0"/>
              </a:spcBef>
              <a:spcAft>
                <a:spcPts val="0"/>
              </a:spcAft>
              <a:buNone/>
            </a:pPr>
            <a:endParaRPr>
              <a:highlight>
                <a:srgbClr val="FFFFFF"/>
              </a:highlight>
              <a:latin typeface="Lora"/>
              <a:ea typeface="Lora"/>
              <a:cs typeface="Lora"/>
              <a:sym typeface="Lora"/>
            </a:endParaRPr>
          </a:p>
          <a:p>
            <a:pPr marL="457200" lvl="0" indent="-317500" algn="l" rtl="0">
              <a:lnSpc>
                <a:spcPct val="150000"/>
              </a:lnSpc>
              <a:spcBef>
                <a:spcPts val="0"/>
              </a:spcBef>
              <a:spcAft>
                <a:spcPts val="0"/>
              </a:spcAft>
              <a:buSzPts val="1400"/>
              <a:buFont typeface="Lora"/>
              <a:buChar char="●"/>
            </a:pPr>
            <a:r>
              <a:rPr lang="nl">
                <a:highlight>
                  <a:srgbClr val="FFFFFF"/>
                </a:highlight>
                <a:latin typeface="Lora"/>
                <a:ea typeface="Lora"/>
                <a:cs typeface="Lora"/>
                <a:sym typeface="Lora"/>
              </a:rPr>
              <a:t>“Er zijn 3 belangrijke taalgroeimiddelen in de klas: een kind kan een taal pas leren als er </a:t>
            </a:r>
            <a:r>
              <a:rPr lang="nl" b="1">
                <a:highlight>
                  <a:srgbClr val="FFFFFF"/>
                </a:highlight>
                <a:latin typeface="Lora"/>
                <a:ea typeface="Lora"/>
                <a:cs typeface="Lora"/>
                <a:sym typeface="Lora"/>
              </a:rPr>
              <a:t>veel taalaanbod is, als er veel spreekkansen zijn, en als hij veel feedback krijgt.</a:t>
            </a:r>
            <a:r>
              <a:rPr lang="nl">
                <a:highlight>
                  <a:srgbClr val="FFFFFF"/>
                </a:highlight>
                <a:latin typeface="Lora"/>
                <a:ea typeface="Lora"/>
                <a:cs typeface="Lora"/>
                <a:sym typeface="Lora"/>
              </a:rPr>
              <a:t> Het betekent dus vooral heel véél taal in de klas.”</a:t>
            </a:r>
            <a:endParaRPr>
              <a:highlight>
                <a:srgbClr val="FFFFFF"/>
              </a:highlight>
              <a:latin typeface="Lora"/>
              <a:ea typeface="Lora"/>
              <a:cs typeface="Lora"/>
              <a:sym typeface="Lora"/>
            </a:endParaRPr>
          </a:p>
          <a:p>
            <a:pPr marL="457200" lvl="0" indent="-317500" algn="l" rtl="0">
              <a:lnSpc>
                <a:spcPct val="150000"/>
              </a:lnSpc>
              <a:spcBef>
                <a:spcPts val="0"/>
              </a:spcBef>
              <a:spcAft>
                <a:spcPts val="0"/>
              </a:spcAft>
              <a:buSzPts val="1400"/>
              <a:buFont typeface="Lora"/>
              <a:buChar char="●"/>
            </a:pPr>
            <a:r>
              <a:rPr lang="nl" b="1">
                <a:highlight>
                  <a:srgbClr val="FFFFFF"/>
                </a:highlight>
                <a:latin typeface="Lora"/>
                <a:ea typeface="Lora"/>
                <a:cs typeface="Lora"/>
                <a:sym typeface="Lora"/>
              </a:rPr>
              <a:t>“Maar niet om het even welke taal. </a:t>
            </a:r>
            <a:r>
              <a:rPr lang="nl">
                <a:highlight>
                  <a:srgbClr val="FFFFFF"/>
                </a:highlight>
                <a:latin typeface="Lora"/>
                <a:ea typeface="Lora"/>
                <a:cs typeface="Lora"/>
                <a:sym typeface="Lora"/>
              </a:rPr>
              <a:t>Er zijn leraren die de hele dag praten en zeggen ‘doe dit, doe dat’, ‘stop daarmee’, ‘dat mag niet’ … Dat is instructie- en managementtaal, controlerende taal.”</a:t>
            </a:r>
            <a:endParaRPr>
              <a:solidFill>
                <a:schemeClr val="dk1"/>
              </a:solidFill>
              <a:latin typeface="Lora"/>
              <a:ea typeface="Lora"/>
              <a:cs typeface="Lora"/>
              <a:sym typeface="Lora"/>
            </a:endParaRPr>
          </a:p>
          <a:p>
            <a:pPr marL="914400" lvl="0" indent="0" algn="l" rtl="0">
              <a:lnSpc>
                <a:spcPct val="150000"/>
              </a:lnSpc>
              <a:spcBef>
                <a:spcPts val="0"/>
              </a:spcBef>
              <a:spcAft>
                <a:spcPts val="0"/>
              </a:spcAft>
              <a:buNone/>
            </a:pPr>
            <a:endParaRPr>
              <a:solidFill>
                <a:schemeClr val="dk1"/>
              </a:solidFill>
              <a:highlight>
                <a:srgbClr val="FFFFFF"/>
              </a:highlight>
              <a:latin typeface="Lora"/>
              <a:ea typeface="Lora"/>
              <a:cs typeface="Lora"/>
              <a:sym typeface="Lora"/>
            </a:endParaRPr>
          </a:p>
        </p:txBody>
      </p:sp>
      <p:cxnSp>
        <p:nvCxnSpPr>
          <p:cNvPr id="144" name="Google Shape;144;p30"/>
          <p:cNvCxnSpPr/>
          <p:nvPr/>
        </p:nvCxnSpPr>
        <p:spPr>
          <a:xfrm>
            <a:off x="577600" y="793850"/>
            <a:ext cx="8015700" cy="0"/>
          </a:xfrm>
          <a:prstGeom prst="straightConnector1">
            <a:avLst/>
          </a:prstGeom>
          <a:noFill/>
          <a:ln w="9525" cap="flat" cmpd="sng">
            <a:solidFill>
              <a:srgbClr val="000000"/>
            </a:solidFill>
            <a:prstDash val="solid"/>
            <a:round/>
            <a:headEnd type="none" w="med" len="med"/>
            <a:tailEnd type="none" w="med" len="med"/>
          </a:ln>
        </p:spPr>
      </p:cxnSp>
      <p:pic>
        <p:nvPicPr>
          <p:cNvPr id="145" name="Google Shape;145;p30" descr="Logo_klasse_zwart_RGB.png"/>
          <p:cNvPicPr preferRelativeResize="0"/>
          <p:nvPr/>
        </p:nvPicPr>
        <p:blipFill>
          <a:blip r:embed="rId3">
            <a:alphaModFix/>
          </a:blip>
          <a:stretch>
            <a:fillRect/>
          </a:stretch>
        </p:blipFill>
        <p:spPr>
          <a:xfrm>
            <a:off x="7989391" y="4797225"/>
            <a:ext cx="582174" cy="13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3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1" name="Google Shape;151;p31"/>
          <p:cNvSpPr/>
          <p:nvPr/>
        </p:nvSpPr>
        <p:spPr>
          <a:xfrm>
            <a:off x="5651140" y="3112025"/>
            <a:ext cx="3103800" cy="165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1"/>
          <p:cNvSpPr txBox="1">
            <a:spLocks noGrp="1"/>
          </p:cNvSpPr>
          <p:nvPr>
            <p:ph type="ctrTitle" idx="4294967295"/>
          </p:nvPr>
        </p:nvSpPr>
        <p:spPr>
          <a:xfrm>
            <a:off x="5600750" y="3227551"/>
            <a:ext cx="3204600" cy="1497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nl" sz="2400" u="sng">
                <a:solidFill>
                  <a:schemeClr val="hlink"/>
                </a:solidFill>
                <a:latin typeface="Lora"/>
                <a:ea typeface="Lora"/>
                <a:cs typeface="Lora"/>
                <a:sym typeface="Lora"/>
                <a:hlinkClick r:id="rId4"/>
              </a:rPr>
              <a:t>Executieve</a:t>
            </a:r>
            <a:endParaRPr sz="2400">
              <a:latin typeface="Lora"/>
              <a:ea typeface="Lora"/>
              <a:cs typeface="Lora"/>
              <a:sym typeface="Lora"/>
            </a:endParaRPr>
          </a:p>
          <a:p>
            <a:pPr marL="0" lvl="0" indent="0" algn="ctr" rtl="0">
              <a:lnSpc>
                <a:spcPct val="115000"/>
              </a:lnSpc>
              <a:spcBef>
                <a:spcPts val="0"/>
              </a:spcBef>
              <a:spcAft>
                <a:spcPts val="0"/>
              </a:spcAft>
              <a:buNone/>
            </a:pPr>
            <a:r>
              <a:rPr lang="nl" sz="2400" u="sng">
                <a:solidFill>
                  <a:schemeClr val="hlink"/>
                </a:solidFill>
                <a:latin typeface="Lora"/>
                <a:ea typeface="Lora"/>
                <a:cs typeface="Lora"/>
                <a:sym typeface="Lora"/>
                <a:hlinkClick r:id="rId4"/>
              </a:rPr>
              <a:t>functies</a:t>
            </a:r>
            <a:endParaRPr sz="2400">
              <a:latin typeface="Lora"/>
              <a:ea typeface="Lora"/>
              <a:cs typeface="Lora"/>
              <a:sym typeface="Lora"/>
            </a:endParaRPr>
          </a:p>
          <a:p>
            <a:pPr marL="0" lvl="0" indent="0" algn="ctr" rtl="0">
              <a:lnSpc>
                <a:spcPct val="115000"/>
              </a:lnSpc>
              <a:spcBef>
                <a:spcPts val="0"/>
              </a:spcBef>
              <a:spcAft>
                <a:spcPts val="0"/>
              </a:spcAft>
              <a:buNone/>
            </a:pPr>
            <a:r>
              <a:rPr lang="nl" sz="2400">
                <a:solidFill>
                  <a:srgbClr val="000000"/>
                </a:solidFill>
                <a:latin typeface="Lora"/>
                <a:ea typeface="Lora"/>
                <a:cs typeface="Lora"/>
                <a:sym typeface="Lora"/>
              </a:rPr>
              <a:t>in de klas</a:t>
            </a:r>
            <a:endParaRPr sz="2400">
              <a:solidFill>
                <a:srgbClr val="000000"/>
              </a:solidFill>
              <a:latin typeface="Lora"/>
              <a:ea typeface="Lora"/>
              <a:cs typeface="Lora"/>
              <a:sym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2"/>
          <p:cNvSpPr txBox="1"/>
          <p:nvPr/>
        </p:nvSpPr>
        <p:spPr>
          <a:xfrm>
            <a:off x="476100" y="144550"/>
            <a:ext cx="81384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latin typeface="Proxima Nova"/>
                <a:ea typeface="Proxima Nova"/>
                <a:cs typeface="Proxima Nova"/>
                <a:sym typeface="Proxima Nova"/>
              </a:rPr>
              <a:t>Wat hebben we geleerd?</a:t>
            </a:r>
            <a:endParaRPr sz="3000" b="1">
              <a:solidFill>
                <a:srgbClr val="000000"/>
              </a:solidFill>
              <a:latin typeface="Proxima Nova"/>
              <a:ea typeface="Proxima Nova"/>
              <a:cs typeface="Proxima Nova"/>
              <a:sym typeface="Proxima Nova"/>
            </a:endParaRPr>
          </a:p>
        </p:txBody>
      </p:sp>
      <p:sp>
        <p:nvSpPr>
          <p:cNvPr id="158" name="Google Shape;158;p32"/>
          <p:cNvSpPr txBox="1"/>
          <p:nvPr/>
        </p:nvSpPr>
        <p:spPr>
          <a:xfrm>
            <a:off x="476100" y="935375"/>
            <a:ext cx="8138400" cy="36999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Lora"/>
              <a:buChar char="●"/>
            </a:pPr>
            <a:r>
              <a:rPr lang="nl">
                <a:solidFill>
                  <a:schemeClr val="dk1"/>
                </a:solidFill>
                <a:latin typeface="Lora"/>
                <a:ea typeface="Lora"/>
                <a:cs typeface="Lora"/>
                <a:sym typeface="Lora"/>
              </a:rPr>
              <a:t>executieve functies </a:t>
            </a:r>
            <a:r>
              <a:rPr lang="nl" b="1">
                <a:solidFill>
                  <a:schemeClr val="dk1"/>
                </a:solidFill>
                <a:latin typeface="Lora"/>
                <a:ea typeface="Lora"/>
                <a:cs typeface="Lora"/>
                <a:sym typeface="Lora"/>
              </a:rPr>
              <a:t>zijn de motor voor het leersucces</a:t>
            </a:r>
            <a:r>
              <a:rPr lang="nl">
                <a:solidFill>
                  <a:schemeClr val="dk1"/>
                </a:solidFill>
                <a:latin typeface="Lora"/>
                <a:ea typeface="Lora"/>
                <a:cs typeface="Lora"/>
                <a:sym typeface="Lora"/>
              </a:rPr>
              <a:t> later</a:t>
            </a:r>
            <a:endParaRPr>
              <a:solidFill>
                <a:schemeClr val="dk1"/>
              </a:solidFill>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a:solidFill>
                  <a:srgbClr val="131515"/>
                </a:solidFill>
                <a:highlight>
                  <a:schemeClr val="lt1"/>
                </a:highlight>
                <a:latin typeface="Lora"/>
                <a:ea typeface="Lora"/>
                <a:cs typeface="Lora"/>
                <a:sym typeface="Lora"/>
              </a:rPr>
              <a:t>(onderzoek) “We worden niet met die skills geboren, maar kunnen ze vanaf de kleuterklas ontwikkelen via krachtige interacties en oefeningen. </a:t>
            </a:r>
            <a:r>
              <a:rPr lang="nl" b="1">
                <a:solidFill>
                  <a:srgbClr val="131515"/>
                </a:solidFill>
                <a:highlight>
                  <a:schemeClr val="lt1"/>
                </a:highlight>
                <a:latin typeface="Lora"/>
                <a:ea typeface="Lora"/>
                <a:cs typeface="Lora"/>
                <a:sym typeface="Lora"/>
              </a:rPr>
              <a:t>Tussen de leeftijd van 3 en 5 jaar ervaren kinderen hun meest spectaculaire groei</a:t>
            </a:r>
            <a:r>
              <a:rPr lang="nl">
                <a:solidFill>
                  <a:srgbClr val="131515"/>
                </a:solidFill>
                <a:highlight>
                  <a:schemeClr val="lt1"/>
                </a:highlight>
                <a:latin typeface="Lora"/>
                <a:ea typeface="Lora"/>
                <a:cs typeface="Lora"/>
                <a:sym typeface="Lora"/>
              </a:rPr>
              <a:t>: ze leren zich te focussen, afleidingen te weerstaan, hun beurt af te wachten, verschillende opdrachten te onthouden en door te zetten. Na hun vijfde is de groei veel kleiner.”</a:t>
            </a:r>
            <a:endParaRPr>
              <a:solidFill>
                <a:srgbClr val="131515"/>
              </a:solidFill>
              <a:highlight>
                <a:schemeClr val="lt1"/>
              </a:highlight>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a:solidFill>
                  <a:schemeClr val="dk1"/>
                </a:solidFill>
                <a:latin typeface="Lora"/>
                <a:ea typeface="Lora"/>
                <a:cs typeface="Lora"/>
                <a:sym typeface="Lora"/>
              </a:rPr>
              <a:t>‘Denk eens goed na’ - ‘Wat denk jij?’ - ‘Hoe denk jij dat je dat kan oplossen?’</a:t>
            </a:r>
            <a:endParaRPr b="1">
              <a:solidFill>
                <a:schemeClr val="dk1"/>
              </a:solidFill>
              <a:latin typeface="Lora"/>
              <a:ea typeface="Lora"/>
              <a:cs typeface="Lora"/>
              <a:sym typeface="Lora"/>
            </a:endParaRPr>
          </a:p>
          <a:p>
            <a:pPr marL="457200" lvl="0" indent="0" algn="l" rtl="0">
              <a:lnSpc>
                <a:spcPct val="150000"/>
              </a:lnSpc>
              <a:spcBef>
                <a:spcPts val="1000"/>
              </a:spcBef>
              <a:spcAft>
                <a:spcPts val="1000"/>
              </a:spcAft>
              <a:buNone/>
            </a:pPr>
            <a:endParaRPr>
              <a:solidFill>
                <a:schemeClr val="dk1"/>
              </a:solidFill>
              <a:latin typeface="Lora"/>
              <a:ea typeface="Lora"/>
              <a:cs typeface="Lora"/>
              <a:sym typeface="Lora"/>
            </a:endParaRPr>
          </a:p>
        </p:txBody>
      </p:sp>
      <p:cxnSp>
        <p:nvCxnSpPr>
          <p:cNvPr id="159" name="Google Shape;159;p32"/>
          <p:cNvCxnSpPr/>
          <p:nvPr/>
        </p:nvCxnSpPr>
        <p:spPr>
          <a:xfrm>
            <a:off x="577600" y="793850"/>
            <a:ext cx="8015700" cy="0"/>
          </a:xfrm>
          <a:prstGeom prst="straightConnector1">
            <a:avLst/>
          </a:prstGeom>
          <a:noFill/>
          <a:ln w="9525" cap="flat" cmpd="sng">
            <a:solidFill>
              <a:srgbClr val="000000"/>
            </a:solidFill>
            <a:prstDash val="solid"/>
            <a:round/>
            <a:headEnd type="none" w="med" len="med"/>
            <a:tailEnd type="none" w="med" len="med"/>
          </a:ln>
        </p:spPr>
      </p:cxnSp>
      <p:pic>
        <p:nvPicPr>
          <p:cNvPr id="160" name="Google Shape;160;p32" descr="Logo_klasse_zwart_RGB.png"/>
          <p:cNvPicPr preferRelativeResize="0"/>
          <p:nvPr/>
        </p:nvPicPr>
        <p:blipFill>
          <a:blip r:embed="rId3">
            <a:alphaModFix/>
          </a:blip>
          <a:stretch>
            <a:fillRect/>
          </a:stretch>
        </p:blipFill>
        <p:spPr>
          <a:xfrm>
            <a:off x="7989391" y="4797225"/>
            <a:ext cx="582174" cy="13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p:nvPr/>
        </p:nvSpPr>
        <p:spPr>
          <a:xfrm>
            <a:off x="476100" y="144550"/>
            <a:ext cx="81384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latin typeface="Proxima Nova"/>
                <a:ea typeface="Proxima Nova"/>
                <a:cs typeface="Proxima Nova"/>
                <a:sym typeface="Proxima Nova"/>
              </a:rPr>
              <a:t>Wat hebben we geleerd?</a:t>
            </a:r>
            <a:endParaRPr sz="3000" b="1">
              <a:solidFill>
                <a:srgbClr val="000000"/>
              </a:solidFill>
              <a:latin typeface="Proxima Nova"/>
              <a:ea typeface="Proxima Nova"/>
              <a:cs typeface="Proxima Nova"/>
              <a:sym typeface="Proxima Nova"/>
            </a:endParaRPr>
          </a:p>
        </p:txBody>
      </p:sp>
      <p:sp>
        <p:nvSpPr>
          <p:cNvPr id="166" name="Google Shape;166;p33"/>
          <p:cNvSpPr txBox="1"/>
          <p:nvPr/>
        </p:nvSpPr>
        <p:spPr>
          <a:xfrm>
            <a:off x="476100" y="935375"/>
            <a:ext cx="8138400" cy="34164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a:solidFill>
                <a:srgbClr val="131515"/>
              </a:solidFill>
              <a:highlight>
                <a:schemeClr val="lt1"/>
              </a:highlight>
              <a:latin typeface="Lora"/>
              <a:ea typeface="Lora"/>
              <a:cs typeface="Lora"/>
              <a:sym typeface="Lora"/>
            </a:endParaRPr>
          </a:p>
          <a:p>
            <a:pPr marL="457200" lvl="0" indent="-317500" algn="l" rtl="0">
              <a:lnSpc>
                <a:spcPct val="150000"/>
              </a:lnSpc>
              <a:spcBef>
                <a:spcPts val="1000"/>
              </a:spcBef>
              <a:spcAft>
                <a:spcPts val="1000"/>
              </a:spcAft>
              <a:buClr>
                <a:srgbClr val="131515"/>
              </a:buClr>
              <a:buSzPts val="1400"/>
              <a:buFont typeface="Lora"/>
              <a:buChar char="●"/>
            </a:pPr>
            <a:r>
              <a:rPr lang="nl">
                <a:solidFill>
                  <a:srgbClr val="131515"/>
                </a:solidFill>
                <a:highlight>
                  <a:schemeClr val="lt1"/>
                </a:highlight>
                <a:latin typeface="Lora"/>
                <a:ea typeface="Lora"/>
                <a:cs typeface="Lora"/>
                <a:sym typeface="Lora"/>
              </a:rPr>
              <a:t>(onderzoek) “Kinderen met SES-kenmerken scoren significant lager op executieve functies dan hun leeftijdsgenoten uit de middenklasse. Uit internationaal wetenschappelijk onderzoek blijkt dat </a:t>
            </a:r>
            <a:r>
              <a:rPr lang="nl" b="1">
                <a:solidFill>
                  <a:srgbClr val="131515"/>
                </a:solidFill>
                <a:highlight>
                  <a:schemeClr val="lt1"/>
                </a:highlight>
                <a:latin typeface="Lora"/>
                <a:ea typeface="Lora"/>
                <a:cs typeface="Lora"/>
                <a:sym typeface="Lora"/>
              </a:rPr>
              <a:t>wie als kleuter laag scoort op zelfregulering</a:t>
            </a:r>
            <a:r>
              <a:rPr lang="nl">
                <a:solidFill>
                  <a:srgbClr val="131515"/>
                </a:solidFill>
                <a:highlight>
                  <a:schemeClr val="lt1"/>
                </a:highlight>
                <a:latin typeface="Lora"/>
                <a:ea typeface="Lora"/>
                <a:cs typeface="Lora"/>
                <a:sym typeface="Lora"/>
              </a:rPr>
              <a:t>, later meer kans maakt om zonder diploma uit te stromen, het moeilijker krijgt om financieel alles op orde te krijgen en te houden en meer risico loopt om te roken op 15 jaar.”</a:t>
            </a:r>
            <a:endParaRPr b="1">
              <a:solidFill>
                <a:schemeClr val="dk1"/>
              </a:solidFill>
              <a:latin typeface="Lora"/>
              <a:ea typeface="Lora"/>
              <a:cs typeface="Lora"/>
              <a:sym typeface="Lora"/>
            </a:endParaRPr>
          </a:p>
        </p:txBody>
      </p:sp>
      <p:cxnSp>
        <p:nvCxnSpPr>
          <p:cNvPr id="167" name="Google Shape;167;p33"/>
          <p:cNvCxnSpPr/>
          <p:nvPr/>
        </p:nvCxnSpPr>
        <p:spPr>
          <a:xfrm>
            <a:off x="577600" y="793850"/>
            <a:ext cx="8015700" cy="0"/>
          </a:xfrm>
          <a:prstGeom prst="straightConnector1">
            <a:avLst/>
          </a:prstGeom>
          <a:noFill/>
          <a:ln w="9525" cap="flat" cmpd="sng">
            <a:solidFill>
              <a:srgbClr val="000000"/>
            </a:solidFill>
            <a:prstDash val="solid"/>
            <a:round/>
            <a:headEnd type="none" w="med" len="med"/>
            <a:tailEnd type="none" w="med" len="med"/>
          </a:ln>
        </p:spPr>
      </p:cxnSp>
      <p:pic>
        <p:nvPicPr>
          <p:cNvPr id="168" name="Google Shape;168;p33" descr="Logo_klasse_zwart_RGB.png"/>
          <p:cNvPicPr preferRelativeResize="0"/>
          <p:nvPr/>
        </p:nvPicPr>
        <p:blipFill>
          <a:blip r:embed="rId3">
            <a:alphaModFix/>
          </a:blip>
          <a:stretch>
            <a:fillRect/>
          </a:stretch>
        </p:blipFill>
        <p:spPr>
          <a:xfrm>
            <a:off x="7989391" y="4797225"/>
            <a:ext cx="582174" cy="13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4"/>
          <p:cNvPicPr preferRelativeResize="0"/>
          <p:nvPr/>
        </p:nvPicPr>
        <p:blipFill>
          <a:blip r:embed="rId3">
            <a:alphaModFix/>
          </a:blip>
          <a:stretch>
            <a:fillRect/>
          </a:stretch>
        </p:blipFill>
        <p:spPr>
          <a:xfrm>
            <a:off x="-198450" y="-111625"/>
            <a:ext cx="9342451" cy="5255126"/>
          </a:xfrm>
          <a:prstGeom prst="rect">
            <a:avLst/>
          </a:prstGeom>
          <a:noFill/>
          <a:ln>
            <a:noFill/>
          </a:ln>
        </p:spPr>
      </p:pic>
      <p:sp>
        <p:nvSpPr>
          <p:cNvPr id="174" name="Google Shape;174;p34"/>
          <p:cNvSpPr/>
          <p:nvPr/>
        </p:nvSpPr>
        <p:spPr>
          <a:xfrm>
            <a:off x="5651150" y="3615050"/>
            <a:ext cx="3103800" cy="1154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4"/>
          <p:cNvSpPr txBox="1">
            <a:spLocks noGrp="1"/>
          </p:cNvSpPr>
          <p:nvPr>
            <p:ph type="ctrTitle" idx="4294967295"/>
          </p:nvPr>
        </p:nvSpPr>
        <p:spPr>
          <a:xfrm>
            <a:off x="5600750" y="3719175"/>
            <a:ext cx="3204600" cy="929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nl" sz="2400">
                <a:solidFill>
                  <a:srgbClr val="000000"/>
                </a:solidFill>
                <a:latin typeface="Lora"/>
                <a:ea typeface="Lora"/>
                <a:cs typeface="Lora"/>
                <a:sym typeface="Lora"/>
              </a:rPr>
              <a:t>Rijke relatie met </a:t>
            </a:r>
            <a:r>
              <a:rPr lang="nl" sz="2400" u="sng">
                <a:solidFill>
                  <a:schemeClr val="hlink"/>
                </a:solidFill>
                <a:latin typeface="Lora"/>
                <a:ea typeface="Lora"/>
                <a:cs typeface="Lora"/>
                <a:sym typeface="Lora"/>
                <a:hlinkClick r:id="rId4"/>
              </a:rPr>
              <a:t>ouders</a:t>
            </a:r>
            <a:endParaRPr sz="2400">
              <a:solidFill>
                <a:srgbClr val="000000"/>
              </a:solidFill>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p:nvPr/>
        </p:nvSpPr>
        <p:spPr>
          <a:xfrm>
            <a:off x="476100" y="144550"/>
            <a:ext cx="81384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latin typeface="Proxima Nova"/>
                <a:ea typeface="Proxima Nova"/>
                <a:cs typeface="Proxima Nova"/>
                <a:sym typeface="Proxima Nova"/>
              </a:rPr>
              <a:t>Wat hebben we geleerd?</a:t>
            </a:r>
            <a:endParaRPr sz="3000" b="1">
              <a:solidFill>
                <a:srgbClr val="000000"/>
              </a:solidFill>
              <a:latin typeface="Proxima Nova"/>
              <a:ea typeface="Proxima Nova"/>
              <a:cs typeface="Proxima Nova"/>
              <a:sym typeface="Proxima Nova"/>
            </a:endParaRPr>
          </a:p>
        </p:txBody>
      </p:sp>
      <p:sp>
        <p:nvSpPr>
          <p:cNvPr id="181" name="Google Shape;181;p35"/>
          <p:cNvSpPr txBox="1"/>
          <p:nvPr/>
        </p:nvSpPr>
        <p:spPr>
          <a:xfrm>
            <a:off x="476100" y="935375"/>
            <a:ext cx="8138400" cy="34164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Lora"/>
              <a:buChar char="●"/>
            </a:pPr>
            <a:r>
              <a:rPr lang="nl">
                <a:solidFill>
                  <a:schemeClr val="dk1"/>
                </a:solidFill>
                <a:latin typeface="Lora"/>
                <a:ea typeface="Lora"/>
                <a:cs typeface="Lora"/>
                <a:sym typeface="Lora"/>
              </a:rPr>
              <a:t>elke ouder is </a:t>
            </a:r>
            <a:r>
              <a:rPr lang="nl" b="1">
                <a:solidFill>
                  <a:schemeClr val="dk1"/>
                </a:solidFill>
                <a:latin typeface="Lora"/>
                <a:ea typeface="Lora"/>
                <a:cs typeface="Lora"/>
                <a:sym typeface="Lora"/>
              </a:rPr>
              <a:t>betrokken</a:t>
            </a:r>
            <a:endParaRPr b="1">
              <a:solidFill>
                <a:schemeClr val="dk1"/>
              </a:solidFill>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a:solidFill>
                  <a:srgbClr val="131515"/>
                </a:solidFill>
                <a:highlight>
                  <a:srgbClr val="FFFFFF"/>
                </a:highlight>
                <a:latin typeface="Lora"/>
                <a:ea typeface="Lora"/>
                <a:cs typeface="Lora"/>
                <a:sym typeface="Lora"/>
              </a:rPr>
              <a:t>“Leraren zeggen snel dat een kind ‘betrokken ouders’ heeft als ‘het altijd met alles in orde is’. </a:t>
            </a:r>
            <a:r>
              <a:rPr lang="nl" b="1">
                <a:solidFill>
                  <a:srgbClr val="131515"/>
                </a:solidFill>
                <a:highlight>
                  <a:srgbClr val="FFFFFF"/>
                </a:highlight>
                <a:latin typeface="Lora"/>
                <a:ea typeface="Lora"/>
                <a:cs typeface="Lora"/>
                <a:sym typeface="Lora"/>
              </a:rPr>
              <a:t>Echte ouderbetrokkenheid is veel meer.</a:t>
            </a:r>
            <a:r>
              <a:rPr lang="nl">
                <a:solidFill>
                  <a:srgbClr val="131515"/>
                </a:solidFill>
                <a:highlight>
                  <a:srgbClr val="FFFFFF"/>
                </a:highlight>
                <a:latin typeface="Lora"/>
                <a:ea typeface="Lora"/>
                <a:cs typeface="Lora"/>
                <a:sym typeface="Lora"/>
              </a:rPr>
              <a:t> Het zorgt ervoor dat kinderen graag naar school komen, meer betrokken zijn op sociaal en schools vlak en zich beter voelen.”</a:t>
            </a:r>
            <a:endParaRPr>
              <a:solidFill>
                <a:srgbClr val="131515"/>
              </a:solidFill>
              <a:highlight>
                <a:srgbClr val="FFFFFF"/>
              </a:highlight>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a:solidFill>
                  <a:srgbClr val="131515"/>
                </a:solidFill>
                <a:highlight>
                  <a:srgbClr val="FFFFFF"/>
                </a:highlight>
                <a:latin typeface="Lora"/>
                <a:ea typeface="Lora"/>
                <a:cs typeface="Lora"/>
                <a:sym typeface="Lora"/>
              </a:rPr>
              <a:t>formele betrokkenheid is zichtbaarder, informele betrokkenheid is onzichtbaar </a:t>
            </a:r>
            <a:r>
              <a:rPr lang="nl" b="1">
                <a:solidFill>
                  <a:srgbClr val="131515"/>
                </a:solidFill>
                <a:highlight>
                  <a:srgbClr val="FFFFFF"/>
                </a:highlight>
                <a:latin typeface="Lora"/>
                <a:ea typeface="Lora"/>
                <a:cs typeface="Lora"/>
                <a:sym typeface="Lora"/>
              </a:rPr>
              <a:t>maar vaak kwaliteitsvoller</a:t>
            </a:r>
            <a:endParaRPr b="1">
              <a:solidFill>
                <a:srgbClr val="131515"/>
              </a:solidFill>
              <a:highlight>
                <a:srgbClr val="FFFFFF"/>
              </a:highlight>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a:solidFill>
                  <a:srgbClr val="131515"/>
                </a:solidFill>
                <a:highlight>
                  <a:srgbClr val="FFFFFF"/>
                </a:highlight>
                <a:latin typeface="Lora"/>
                <a:ea typeface="Lora"/>
                <a:cs typeface="Lora"/>
                <a:sym typeface="Lora"/>
              </a:rPr>
              <a:t>“Bekijk ouderbetrokkenheid als </a:t>
            </a:r>
            <a:r>
              <a:rPr lang="nl" b="1">
                <a:solidFill>
                  <a:srgbClr val="131515"/>
                </a:solidFill>
                <a:highlight>
                  <a:srgbClr val="FFFFFF"/>
                </a:highlight>
                <a:latin typeface="Lora"/>
                <a:ea typeface="Lora"/>
                <a:cs typeface="Lora"/>
                <a:sym typeface="Lora"/>
              </a:rPr>
              <a:t>een wederkerige relatie </a:t>
            </a:r>
            <a:r>
              <a:rPr lang="nl">
                <a:solidFill>
                  <a:srgbClr val="131515"/>
                </a:solidFill>
                <a:highlight>
                  <a:srgbClr val="FFFFFF"/>
                </a:highlight>
                <a:latin typeface="Lora"/>
                <a:ea typeface="Lora"/>
                <a:cs typeface="Lora"/>
                <a:sym typeface="Lora"/>
              </a:rPr>
              <a:t>tussen school-ouders: in plaats van enkel ouders te informeren over de school gaat het ook over wat de school van ouders kan leren over het kind.</a:t>
            </a:r>
            <a:r>
              <a:rPr lang="nl">
                <a:solidFill>
                  <a:schemeClr val="dk1"/>
                </a:solidFill>
                <a:latin typeface="Lora"/>
                <a:ea typeface="Lora"/>
                <a:cs typeface="Lora"/>
                <a:sym typeface="Lora"/>
              </a:rPr>
              <a:t>”</a:t>
            </a:r>
            <a:endParaRPr>
              <a:solidFill>
                <a:schemeClr val="dk1"/>
              </a:solidFill>
              <a:latin typeface="Lora"/>
              <a:ea typeface="Lora"/>
              <a:cs typeface="Lora"/>
              <a:sym typeface="Lora"/>
            </a:endParaRPr>
          </a:p>
          <a:p>
            <a:pPr marL="0" lvl="0" indent="0" algn="l" rtl="0">
              <a:lnSpc>
                <a:spcPct val="150000"/>
              </a:lnSpc>
              <a:spcBef>
                <a:spcPts val="1000"/>
              </a:spcBef>
              <a:spcAft>
                <a:spcPts val="0"/>
              </a:spcAft>
              <a:buNone/>
            </a:pPr>
            <a:endParaRPr>
              <a:solidFill>
                <a:schemeClr val="dk1"/>
              </a:solidFill>
              <a:latin typeface="Lora"/>
              <a:ea typeface="Lora"/>
              <a:cs typeface="Lora"/>
              <a:sym typeface="Lora"/>
            </a:endParaRPr>
          </a:p>
          <a:p>
            <a:pPr marL="0" lvl="0" indent="0" algn="l" rtl="0">
              <a:lnSpc>
                <a:spcPct val="150000"/>
              </a:lnSpc>
              <a:spcBef>
                <a:spcPts val="1000"/>
              </a:spcBef>
              <a:spcAft>
                <a:spcPts val="0"/>
              </a:spcAft>
              <a:buNone/>
            </a:pPr>
            <a:endParaRPr>
              <a:solidFill>
                <a:schemeClr val="dk1"/>
              </a:solidFill>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b="1">
                <a:solidFill>
                  <a:srgbClr val="131515"/>
                </a:solidFill>
                <a:highlight>
                  <a:srgbClr val="FFFFFF"/>
                </a:highlight>
                <a:latin typeface="Lora"/>
                <a:ea typeface="Lora"/>
                <a:cs typeface="Lora"/>
                <a:sym typeface="Lora"/>
              </a:rPr>
              <a:t>in kleine, informele contacten</a:t>
            </a:r>
            <a:r>
              <a:rPr lang="nl">
                <a:solidFill>
                  <a:srgbClr val="131515"/>
                </a:solidFill>
                <a:highlight>
                  <a:srgbClr val="FFFFFF"/>
                </a:highlight>
                <a:latin typeface="Lora"/>
                <a:ea typeface="Lora"/>
                <a:cs typeface="Lora"/>
                <a:sym typeface="Lora"/>
              </a:rPr>
              <a:t> zitten veel kansen verscholen om kwaliteitsvolle relaties op te bouwen met alle ouders. Niet alleen die van kwetsbare kinderen.</a:t>
            </a:r>
            <a:endParaRPr>
              <a:solidFill>
                <a:srgbClr val="131515"/>
              </a:solidFill>
              <a:highlight>
                <a:srgbClr val="FFFFFF"/>
              </a:highlight>
              <a:latin typeface="Lora"/>
              <a:ea typeface="Lora"/>
              <a:cs typeface="Lora"/>
              <a:sym typeface="Lora"/>
            </a:endParaRPr>
          </a:p>
          <a:p>
            <a:pPr marL="457200" lvl="0" indent="-317500" algn="l" rtl="0">
              <a:lnSpc>
                <a:spcPct val="150000"/>
              </a:lnSpc>
              <a:spcBef>
                <a:spcPts val="1000"/>
              </a:spcBef>
              <a:spcAft>
                <a:spcPts val="0"/>
              </a:spcAft>
              <a:buClr>
                <a:srgbClr val="131515"/>
              </a:buClr>
              <a:buSzPts val="1400"/>
              <a:buFont typeface="Lora"/>
              <a:buChar char="●"/>
            </a:pPr>
            <a:r>
              <a:rPr lang="nl">
                <a:solidFill>
                  <a:srgbClr val="131515"/>
                </a:solidFill>
                <a:highlight>
                  <a:srgbClr val="FFFFFF"/>
                </a:highlight>
                <a:latin typeface="Lora"/>
                <a:ea typeface="Lora"/>
                <a:cs typeface="Lora"/>
                <a:sym typeface="Lora"/>
              </a:rPr>
              <a:t>“Sommige ouders stappen gemakkelijk naar de leraar, andere niet. </a:t>
            </a:r>
            <a:r>
              <a:rPr lang="nl" b="1">
                <a:solidFill>
                  <a:srgbClr val="131515"/>
                </a:solidFill>
                <a:highlight>
                  <a:srgbClr val="FFFFFF"/>
                </a:highlight>
                <a:latin typeface="Lora"/>
                <a:ea typeface="Lora"/>
                <a:cs typeface="Lora"/>
                <a:sym typeface="Lora"/>
              </a:rPr>
              <a:t>Verlaag zelf de drempel</a:t>
            </a:r>
            <a:r>
              <a:rPr lang="nl">
                <a:solidFill>
                  <a:srgbClr val="131515"/>
                </a:solidFill>
                <a:highlight>
                  <a:srgbClr val="FFFFFF"/>
                </a:highlight>
                <a:latin typeface="Lora"/>
                <a:ea typeface="Lora"/>
                <a:cs typeface="Lora"/>
                <a:sym typeface="Lora"/>
              </a:rPr>
              <a:t>: Vraag gewoon: ‘Hoe gaat het vandaag?’ Het is niet omdat ouders uit zichzelf geen vragen stellen, dat ze geen vragen hebben. Na een tijdje zullen ze ook meer aan jou durven toevertrouwen.”</a:t>
            </a:r>
            <a:endParaRPr>
              <a:solidFill>
                <a:srgbClr val="131515"/>
              </a:solidFill>
              <a:highlight>
                <a:srgbClr val="FFFFFF"/>
              </a:highlight>
              <a:latin typeface="Lora"/>
              <a:ea typeface="Lora"/>
              <a:cs typeface="Lora"/>
              <a:sym typeface="Lora"/>
            </a:endParaRPr>
          </a:p>
          <a:p>
            <a:pPr marL="457200" lvl="0" indent="-317500" algn="l" rtl="0">
              <a:lnSpc>
                <a:spcPct val="150000"/>
              </a:lnSpc>
              <a:spcBef>
                <a:spcPts val="1000"/>
              </a:spcBef>
              <a:spcAft>
                <a:spcPts val="0"/>
              </a:spcAft>
              <a:buClr>
                <a:srgbClr val="131515"/>
              </a:buClr>
              <a:buSzPts val="1400"/>
              <a:buFont typeface="Lora"/>
              <a:buChar char="●"/>
            </a:pPr>
            <a:r>
              <a:rPr lang="nl" b="1">
                <a:solidFill>
                  <a:srgbClr val="131515"/>
                </a:solidFill>
                <a:highlight>
                  <a:srgbClr val="FFFFFF"/>
                </a:highlight>
                <a:latin typeface="Lora"/>
                <a:ea typeface="Lora"/>
                <a:cs typeface="Lora"/>
                <a:sym typeface="Lora"/>
              </a:rPr>
              <a:t>hou de sfeer positief </a:t>
            </a:r>
            <a:r>
              <a:rPr lang="nl">
                <a:solidFill>
                  <a:srgbClr val="131515"/>
                </a:solidFill>
                <a:highlight>
                  <a:srgbClr val="FFFFFF"/>
                </a:highlight>
                <a:latin typeface="Lora"/>
                <a:ea typeface="Lora"/>
                <a:cs typeface="Lora"/>
                <a:sym typeface="Lora"/>
              </a:rPr>
              <a:t>door ouders niet alleen aan te spreken vanuit een probleem, of te vertrekken vanuit het negatieve, maar vooral ook vanuit dingen die goed lopen</a:t>
            </a:r>
            <a:endParaRPr>
              <a:solidFill>
                <a:srgbClr val="131515"/>
              </a:solidFill>
              <a:highlight>
                <a:srgbClr val="FFFFFF"/>
              </a:highlight>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a:solidFill>
                  <a:schemeClr val="dk1"/>
                </a:solidFill>
                <a:latin typeface="Lora"/>
                <a:ea typeface="Lora"/>
                <a:cs typeface="Lora"/>
                <a:sym typeface="Lora"/>
              </a:rPr>
              <a:t>ouderbetrokkenheid </a:t>
            </a:r>
            <a:r>
              <a:rPr lang="nl" b="1">
                <a:solidFill>
                  <a:schemeClr val="dk1"/>
                </a:solidFill>
                <a:latin typeface="Lora"/>
                <a:ea typeface="Lora"/>
                <a:cs typeface="Lora"/>
                <a:sym typeface="Lora"/>
              </a:rPr>
              <a:t>vormt een belangrijke basis voor het leren</a:t>
            </a:r>
            <a:r>
              <a:rPr lang="nl">
                <a:solidFill>
                  <a:schemeClr val="dk1"/>
                </a:solidFill>
                <a:latin typeface="Lora"/>
                <a:ea typeface="Lora"/>
                <a:cs typeface="Lora"/>
                <a:sym typeface="Lora"/>
              </a:rPr>
              <a:t> (en sterkere band tussen ouders en L)</a:t>
            </a:r>
            <a:r>
              <a:rPr lang="nl">
                <a:solidFill>
                  <a:srgbClr val="131515"/>
                </a:solidFill>
                <a:highlight>
                  <a:srgbClr val="FFFFFF"/>
                </a:highlight>
                <a:latin typeface="Lora"/>
                <a:ea typeface="Lora"/>
                <a:cs typeface="Lora"/>
                <a:sym typeface="Lora"/>
              </a:rPr>
              <a:t> - (onderzoek:) In het lager- en secundair onderwijs zien we dat de kinderen met betrokken ouders ook beter presteren.</a:t>
            </a:r>
            <a:endParaRPr>
              <a:solidFill>
                <a:schemeClr val="dk1"/>
              </a:solidFill>
              <a:latin typeface="Lora"/>
              <a:ea typeface="Lora"/>
              <a:cs typeface="Lora"/>
              <a:sym typeface="Lora"/>
            </a:endParaRPr>
          </a:p>
          <a:p>
            <a:pPr marL="0" lvl="0" indent="0" algn="l" rtl="0">
              <a:lnSpc>
                <a:spcPct val="150000"/>
              </a:lnSpc>
              <a:spcBef>
                <a:spcPts val="1000"/>
              </a:spcBef>
              <a:spcAft>
                <a:spcPts val="1000"/>
              </a:spcAft>
              <a:buNone/>
            </a:pPr>
            <a:endParaRPr>
              <a:solidFill>
                <a:schemeClr val="dk1"/>
              </a:solidFill>
              <a:latin typeface="Lora"/>
              <a:ea typeface="Lora"/>
              <a:cs typeface="Lora"/>
              <a:sym typeface="Lora"/>
            </a:endParaRPr>
          </a:p>
        </p:txBody>
      </p:sp>
      <p:cxnSp>
        <p:nvCxnSpPr>
          <p:cNvPr id="182" name="Google Shape;182;p35"/>
          <p:cNvCxnSpPr/>
          <p:nvPr/>
        </p:nvCxnSpPr>
        <p:spPr>
          <a:xfrm>
            <a:off x="577600" y="793850"/>
            <a:ext cx="8015700" cy="0"/>
          </a:xfrm>
          <a:prstGeom prst="straightConnector1">
            <a:avLst/>
          </a:prstGeom>
          <a:noFill/>
          <a:ln w="9525" cap="flat" cmpd="sng">
            <a:solidFill>
              <a:srgbClr val="000000"/>
            </a:solidFill>
            <a:prstDash val="solid"/>
            <a:round/>
            <a:headEnd type="none" w="med" len="med"/>
            <a:tailEnd type="none" w="med" len="med"/>
          </a:ln>
        </p:spPr>
      </p:cxnSp>
      <p:pic>
        <p:nvPicPr>
          <p:cNvPr id="183" name="Google Shape;183;p35" descr="Logo_klasse_zwart_RGB.png"/>
          <p:cNvPicPr preferRelativeResize="0"/>
          <p:nvPr/>
        </p:nvPicPr>
        <p:blipFill>
          <a:blip r:embed="rId3">
            <a:alphaModFix/>
          </a:blip>
          <a:stretch>
            <a:fillRect/>
          </a:stretch>
        </p:blipFill>
        <p:spPr>
          <a:xfrm>
            <a:off x="7989391" y="4797225"/>
            <a:ext cx="582174" cy="13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txBox="1"/>
          <p:nvPr/>
        </p:nvSpPr>
        <p:spPr>
          <a:xfrm>
            <a:off x="476100" y="144550"/>
            <a:ext cx="81384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latin typeface="Proxima Nova"/>
                <a:ea typeface="Proxima Nova"/>
                <a:cs typeface="Proxima Nova"/>
                <a:sym typeface="Proxima Nova"/>
              </a:rPr>
              <a:t>Wat hebben we geleerd?</a:t>
            </a:r>
            <a:endParaRPr sz="3000" b="1">
              <a:solidFill>
                <a:srgbClr val="000000"/>
              </a:solidFill>
              <a:latin typeface="Proxima Nova"/>
              <a:ea typeface="Proxima Nova"/>
              <a:cs typeface="Proxima Nova"/>
              <a:sym typeface="Proxima Nova"/>
            </a:endParaRPr>
          </a:p>
        </p:txBody>
      </p:sp>
      <p:sp>
        <p:nvSpPr>
          <p:cNvPr id="189" name="Google Shape;189;p36"/>
          <p:cNvSpPr txBox="1"/>
          <p:nvPr/>
        </p:nvSpPr>
        <p:spPr>
          <a:xfrm>
            <a:off x="476100" y="935375"/>
            <a:ext cx="8138400" cy="34164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Lora"/>
              <a:buChar char="●"/>
            </a:pPr>
            <a:r>
              <a:rPr lang="nl" b="1">
                <a:solidFill>
                  <a:srgbClr val="131515"/>
                </a:solidFill>
                <a:highlight>
                  <a:srgbClr val="FFFFFF"/>
                </a:highlight>
                <a:latin typeface="Lora"/>
                <a:ea typeface="Lora"/>
                <a:cs typeface="Lora"/>
                <a:sym typeface="Lora"/>
              </a:rPr>
              <a:t>in kleine, informele contacten</a:t>
            </a:r>
            <a:r>
              <a:rPr lang="nl">
                <a:solidFill>
                  <a:srgbClr val="131515"/>
                </a:solidFill>
                <a:highlight>
                  <a:srgbClr val="FFFFFF"/>
                </a:highlight>
                <a:latin typeface="Lora"/>
                <a:ea typeface="Lora"/>
                <a:cs typeface="Lora"/>
                <a:sym typeface="Lora"/>
              </a:rPr>
              <a:t> zitten veel kansen verscholen om kwaliteitsvolle relaties op te bouwen met alle ouders</a:t>
            </a:r>
            <a:endParaRPr>
              <a:solidFill>
                <a:srgbClr val="131515"/>
              </a:solidFill>
              <a:highlight>
                <a:srgbClr val="FFFFFF"/>
              </a:highlight>
              <a:latin typeface="Lora"/>
              <a:ea typeface="Lora"/>
              <a:cs typeface="Lora"/>
              <a:sym typeface="Lora"/>
            </a:endParaRPr>
          </a:p>
          <a:p>
            <a:pPr marL="457200" lvl="0" indent="-317500" algn="l" rtl="0">
              <a:lnSpc>
                <a:spcPct val="150000"/>
              </a:lnSpc>
              <a:spcBef>
                <a:spcPts val="1000"/>
              </a:spcBef>
              <a:spcAft>
                <a:spcPts val="0"/>
              </a:spcAft>
              <a:buClr>
                <a:srgbClr val="131515"/>
              </a:buClr>
              <a:buSzPts val="1400"/>
              <a:buFont typeface="Lora"/>
              <a:buChar char="●"/>
            </a:pPr>
            <a:r>
              <a:rPr lang="nl">
                <a:solidFill>
                  <a:srgbClr val="131515"/>
                </a:solidFill>
                <a:highlight>
                  <a:srgbClr val="FFFFFF"/>
                </a:highlight>
                <a:latin typeface="Lora"/>
                <a:ea typeface="Lora"/>
                <a:cs typeface="Lora"/>
                <a:sym typeface="Lora"/>
              </a:rPr>
              <a:t>“Sommige ouders stappen gemakkelijk naar de leraar, andere niet. </a:t>
            </a:r>
            <a:r>
              <a:rPr lang="nl" b="1">
                <a:solidFill>
                  <a:srgbClr val="131515"/>
                </a:solidFill>
                <a:highlight>
                  <a:srgbClr val="FFFFFF"/>
                </a:highlight>
                <a:latin typeface="Lora"/>
                <a:ea typeface="Lora"/>
                <a:cs typeface="Lora"/>
                <a:sym typeface="Lora"/>
              </a:rPr>
              <a:t>Verlaag zelf de drempel</a:t>
            </a:r>
            <a:r>
              <a:rPr lang="nl">
                <a:solidFill>
                  <a:srgbClr val="131515"/>
                </a:solidFill>
                <a:highlight>
                  <a:srgbClr val="FFFFFF"/>
                </a:highlight>
                <a:latin typeface="Lora"/>
                <a:ea typeface="Lora"/>
                <a:cs typeface="Lora"/>
                <a:sym typeface="Lora"/>
              </a:rPr>
              <a:t>. Vraag gewoon: ‘Hoe gaat het vandaag?’ Het is niet omdat ouders uit zichzelf geen vragen stellen, dat ze geen vragen hebben. Na een tijdje zullen ze ook meer aan jou durven toevertrouwen.”</a:t>
            </a:r>
            <a:endParaRPr>
              <a:solidFill>
                <a:srgbClr val="131515"/>
              </a:solidFill>
              <a:highlight>
                <a:srgbClr val="FFFFFF"/>
              </a:highlight>
              <a:latin typeface="Lora"/>
              <a:ea typeface="Lora"/>
              <a:cs typeface="Lora"/>
              <a:sym typeface="Lora"/>
            </a:endParaRPr>
          </a:p>
          <a:p>
            <a:pPr marL="457200" lvl="0" indent="-317500" algn="l" rtl="0">
              <a:lnSpc>
                <a:spcPct val="150000"/>
              </a:lnSpc>
              <a:spcBef>
                <a:spcPts val="1000"/>
              </a:spcBef>
              <a:spcAft>
                <a:spcPts val="0"/>
              </a:spcAft>
              <a:buClr>
                <a:srgbClr val="131515"/>
              </a:buClr>
              <a:buSzPts val="1400"/>
              <a:buFont typeface="Lora"/>
              <a:buChar char="●"/>
            </a:pPr>
            <a:r>
              <a:rPr lang="nl" b="1">
                <a:solidFill>
                  <a:srgbClr val="131515"/>
                </a:solidFill>
                <a:highlight>
                  <a:srgbClr val="FFFFFF"/>
                </a:highlight>
                <a:latin typeface="Lora"/>
                <a:ea typeface="Lora"/>
                <a:cs typeface="Lora"/>
                <a:sym typeface="Lora"/>
              </a:rPr>
              <a:t>hou de sfeer positief </a:t>
            </a:r>
            <a:r>
              <a:rPr lang="nl">
                <a:solidFill>
                  <a:srgbClr val="131515"/>
                </a:solidFill>
                <a:highlight>
                  <a:srgbClr val="FFFFFF"/>
                </a:highlight>
                <a:latin typeface="Lora"/>
                <a:ea typeface="Lora"/>
                <a:cs typeface="Lora"/>
                <a:sym typeface="Lora"/>
              </a:rPr>
              <a:t>door ouders niet alleen aan te spreken vanuit een probleem</a:t>
            </a:r>
            <a:endParaRPr>
              <a:solidFill>
                <a:srgbClr val="131515"/>
              </a:solidFill>
              <a:highlight>
                <a:srgbClr val="FFFFFF"/>
              </a:highlight>
              <a:latin typeface="Lora"/>
              <a:ea typeface="Lora"/>
              <a:cs typeface="Lora"/>
              <a:sym typeface="Lora"/>
            </a:endParaRPr>
          </a:p>
          <a:p>
            <a:pPr marL="457200" lvl="0" indent="-317500" algn="l" rtl="0">
              <a:lnSpc>
                <a:spcPct val="150000"/>
              </a:lnSpc>
              <a:spcBef>
                <a:spcPts val="1000"/>
              </a:spcBef>
              <a:spcAft>
                <a:spcPts val="1000"/>
              </a:spcAft>
              <a:buClr>
                <a:srgbClr val="131515"/>
              </a:buClr>
              <a:buSzPts val="1400"/>
              <a:buFont typeface="Lora"/>
              <a:buChar char="●"/>
            </a:pPr>
            <a:r>
              <a:rPr lang="nl">
                <a:solidFill>
                  <a:schemeClr val="dk1"/>
                </a:solidFill>
                <a:latin typeface="Lora"/>
                <a:ea typeface="Lora"/>
                <a:cs typeface="Lora"/>
                <a:sym typeface="Lora"/>
              </a:rPr>
              <a:t>ouderbetrokkenheid </a:t>
            </a:r>
            <a:r>
              <a:rPr lang="nl" b="1">
                <a:solidFill>
                  <a:schemeClr val="dk1"/>
                </a:solidFill>
                <a:latin typeface="Lora"/>
                <a:ea typeface="Lora"/>
                <a:cs typeface="Lora"/>
                <a:sym typeface="Lora"/>
              </a:rPr>
              <a:t>vormt een belangrijke basis voor het leren</a:t>
            </a:r>
            <a:r>
              <a:rPr lang="nl">
                <a:solidFill>
                  <a:schemeClr val="dk1"/>
                </a:solidFill>
                <a:latin typeface="Lora"/>
                <a:ea typeface="Lora"/>
                <a:cs typeface="Lora"/>
                <a:sym typeface="Lora"/>
              </a:rPr>
              <a:t> </a:t>
            </a:r>
            <a:r>
              <a:rPr lang="nl">
                <a:solidFill>
                  <a:srgbClr val="131515"/>
                </a:solidFill>
                <a:highlight>
                  <a:srgbClr val="FFFFFF"/>
                </a:highlight>
                <a:latin typeface="Lora"/>
                <a:ea typeface="Lora"/>
                <a:cs typeface="Lora"/>
                <a:sym typeface="Lora"/>
              </a:rPr>
              <a:t>- (onderzoek:) Kinderen met betrokken ouders presteren beter in het lager- en secundair onderwijs.</a:t>
            </a:r>
            <a:endParaRPr>
              <a:solidFill>
                <a:schemeClr val="dk1"/>
              </a:solidFill>
              <a:latin typeface="Lora"/>
              <a:ea typeface="Lora"/>
              <a:cs typeface="Lora"/>
              <a:sym typeface="Lora"/>
            </a:endParaRPr>
          </a:p>
        </p:txBody>
      </p:sp>
      <p:cxnSp>
        <p:nvCxnSpPr>
          <p:cNvPr id="190" name="Google Shape;190;p36"/>
          <p:cNvCxnSpPr/>
          <p:nvPr/>
        </p:nvCxnSpPr>
        <p:spPr>
          <a:xfrm>
            <a:off x="577600" y="793850"/>
            <a:ext cx="8015700" cy="0"/>
          </a:xfrm>
          <a:prstGeom prst="straightConnector1">
            <a:avLst/>
          </a:prstGeom>
          <a:noFill/>
          <a:ln w="9525" cap="flat" cmpd="sng">
            <a:solidFill>
              <a:srgbClr val="000000"/>
            </a:solidFill>
            <a:prstDash val="solid"/>
            <a:round/>
            <a:headEnd type="none" w="med" len="med"/>
            <a:tailEnd type="none" w="med" len="med"/>
          </a:ln>
        </p:spPr>
      </p:cxnSp>
      <p:pic>
        <p:nvPicPr>
          <p:cNvPr id="191" name="Google Shape;191;p36" descr="Logo_klasse_zwart_RGB.png"/>
          <p:cNvPicPr preferRelativeResize="0"/>
          <p:nvPr/>
        </p:nvPicPr>
        <p:blipFill>
          <a:blip r:embed="rId3">
            <a:alphaModFix/>
          </a:blip>
          <a:stretch>
            <a:fillRect/>
          </a:stretch>
        </p:blipFill>
        <p:spPr>
          <a:xfrm>
            <a:off x="7989391" y="4797225"/>
            <a:ext cx="582174" cy="13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txBox="1">
            <a:spLocks noGrp="1"/>
          </p:cNvSpPr>
          <p:nvPr>
            <p:ph type="body" idx="1"/>
          </p:nvPr>
        </p:nvSpPr>
        <p:spPr>
          <a:xfrm>
            <a:off x="-150" y="1682900"/>
            <a:ext cx="9144000" cy="2168400"/>
          </a:xfrm>
          <a:prstGeom prst="rect">
            <a:avLst/>
          </a:prstGeom>
          <a:noFill/>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endParaRPr sz="2400" b="1">
              <a:solidFill>
                <a:schemeClr val="dk1"/>
              </a:solidFill>
              <a:latin typeface="Lora"/>
              <a:ea typeface="Lora"/>
              <a:cs typeface="Lora"/>
              <a:sym typeface="Lora"/>
            </a:endParaRPr>
          </a:p>
          <a:p>
            <a:pPr marL="0" lvl="0" indent="0" algn="ctr" rtl="0">
              <a:lnSpc>
                <a:spcPct val="150000"/>
              </a:lnSpc>
              <a:spcBef>
                <a:spcPts val="0"/>
              </a:spcBef>
              <a:spcAft>
                <a:spcPts val="0"/>
              </a:spcAft>
              <a:buNone/>
            </a:pPr>
            <a:r>
              <a:rPr lang="nl" sz="2400" b="1">
                <a:solidFill>
                  <a:schemeClr val="dk1"/>
                </a:solidFill>
                <a:latin typeface="Lora"/>
                <a:ea typeface="Lora"/>
                <a:cs typeface="Lora"/>
                <a:sym typeface="Lora"/>
              </a:rPr>
              <a:t>Kan je als leraar het verschil maken </a:t>
            </a:r>
            <a:endParaRPr sz="2400" b="1">
              <a:solidFill>
                <a:schemeClr val="dk1"/>
              </a:solidFill>
              <a:latin typeface="Lora"/>
              <a:ea typeface="Lora"/>
              <a:cs typeface="Lora"/>
              <a:sym typeface="Lora"/>
            </a:endParaRPr>
          </a:p>
          <a:p>
            <a:pPr marL="0" lvl="0" indent="0" algn="ctr" rtl="0">
              <a:lnSpc>
                <a:spcPct val="150000"/>
              </a:lnSpc>
              <a:spcBef>
                <a:spcPts val="0"/>
              </a:spcBef>
              <a:spcAft>
                <a:spcPts val="0"/>
              </a:spcAft>
              <a:buNone/>
            </a:pPr>
            <a:r>
              <a:rPr lang="nl" sz="2400" b="1">
                <a:solidFill>
                  <a:schemeClr val="dk1"/>
                </a:solidFill>
                <a:latin typeface="Lora"/>
                <a:ea typeface="Lora"/>
                <a:cs typeface="Lora"/>
                <a:sym typeface="Lora"/>
              </a:rPr>
              <a:t>voor kwetsbare kinderen in je klas?</a:t>
            </a:r>
            <a:endParaRPr sz="2400" b="1">
              <a:solidFill>
                <a:schemeClr val="dk1"/>
              </a:solidFill>
              <a:latin typeface="Lora"/>
              <a:ea typeface="Lora"/>
              <a:cs typeface="Lora"/>
              <a:sym typeface="Lora"/>
            </a:endParaRPr>
          </a:p>
          <a:p>
            <a:pPr marL="0" lvl="0" indent="0" algn="ctr" rtl="0">
              <a:lnSpc>
                <a:spcPct val="150000"/>
              </a:lnSpc>
              <a:spcBef>
                <a:spcPts val="0"/>
              </a:spcBef>
              <a:spcAft>
                <a:spcPts val="0"/>
              </a:spcAft>
              <a:buNone/>
            </a:pPr>
            <a:endParaRPr sz="2000" b="1">
              <a:solidFill>
                <a:schemeClr val="dk1"/>
              </a:solidFill>
              <a:latin typeface="Lora"/>
              <a:ea typeface="Lora"/>
              <a:cs typeface="Lora"/>
              <a:sym typeface="Lora"/>
            </a:endParaRPr>
          </a:p>
        </p:txBody>
      </p:sp>
      <p:pic>
        <p:nvPicPr>
          <p:cNvPr id="197" name="Google Shape;197;p37"/>
          <p:cNvPicPr preferRelativeResize="0"/>
          <p:nvPr/>
        </p:nvPicPr>
        <p:blipFill>
          <a:blip r:embed="rId3">
            <a:alphaModFix/>
          </a:blip>
          <a:stretch>
            <a:fillRect/>
          </a:stretch>
        </p:blipFill>
        <p:spPr>
          <a:xfrm>
            <a:off x="4368875" y="1099300"/>
            <a:ext cx="440100" cy="396800"/>
          </a:xfrm>
          <a:prstGeom prst="rect">
            <a:avLst/>
          </a:prstGeom>
          <a:noFill/>
          <a:ln>
            <a:noFill/>
          </a:ln>
        </p:spPr>
      </p:pic>
      <p:cxnSp>
        <p:nvCxnSpPr>
          <p:cNvPr id="198" name="Google Shape;198;p37"/>
          <p:cNvCxnSpPr/>
          <p:nvPr/>
        </p:nvCxnSpPr>
        <p:spPr>
          <a:xfrm>
            <a:off x="4932575" y="1297700"/>
            <a:ext cx="566700" cy="0"/>
          </a:xfrm>
          <a:prstGeom prst="straightConnector1">
            <a:avLst/>
          </a:prstGeom>
          <a:noFill/>
          <a:ln w="9525" cap="flat" cmpd="sng">
            <a:solidFill>
              <a:schemeClr val="dk1"/>
            </a:solidFill>
            <a:prstDash val="solid"/>
            <a:round/>
            <a:headEnd type="none" w="med" len="med"/>
            <a:tailEnd type="none" w="med" len="med"/>
          </a:ln>
        </p:spPr>
      </p:cxnSp>
      <p:cxnSp>
        <p:nvCxnSpPr>
          <p:cNvPr id="199" name="Google Shape;199;p37"/>
          <p:cNvCxnSpPr/>
          <p:nvPr/>
        </p:nvCxnSpPr>
        <p:spPr>
          <a:xfrm>
            <a:off x="3644425" y="1297700"/>
            <a:ext cx="566700" cy="0"/>
          </a:xfrm>
          <a:prstGeom prst="straightConnector1">
            <a:avLst/>
          </a:prstGeom>
          <a:noFill/>
          <a:ln w="9525" cap="flat" cmpd="sng">
            <a:solidFill>
              <a:schemeClr val="dk1"/>
            </a:solidFill>
            <a:prstDash val="solid"/>
            <a:round/>
            <a:headEnd type="none" w="med" len="med"/>
            <a:tailEnd type="none" w="med" len="med"/>
          </a:ln>
        </p:spPr>
      </p:cxnSp>
      <p:cxnSp>
        <p:nvCxnSpPr>
          <p:cNvPr id="200" name="Google Shape;200;p37"/>
          <p:cNvCxnSpPr/>
          <p:nvPr/>
        </p:nvCxnSpPr>
        <p:spPr>
          <a:xfrm>
            <a:off x="4212450" y="4281572"/>
            <a:ext cx="5667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a:spLocks noGrp="1"/>
          </p:cNvSpPr>
          <p:nvPr>
            <p:ph type="body" idx="1"/>
          </p:nvPr>
        </p:nvSpPr>
        <p:spPr>
          <a:xfrm>
            <a:off x="-150" y="1682900"/>
            <a:ext cx="9144000" cy="2168400"/>
          </a:xfrm>
          <a:prstGeom prst="rect">
            <a:avLst/>
          </a:prstGeom>
          <a:noFill/>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endParaRPr sz="2400" b="1">
              <a:solidFill>
                <a:schemeClr val="dk1"/>
              </a:solidFill>
              <a:latin typeface="Lora"/>
              <a:ea typeface="Lora"/>
              <a:cs typeface="Lora"/>
              <a:sym typeface="Lora"/>
            </a:endParaRPr>
          </a:p>
          <a:p>
            <a:pPr marL="0" lvl="0" indent="0" algn="ctr" rtl="0">
              <a:lnSpc>
                <a:spcPct val="150000"/>
              </a:lnSpc>
              <a:spcBef>
                <a:spcPts val="0"/>
              </a:spcBef>
              <a:spcAft>
                <a:spcPts val="0"/>
              </a:spcAft>
              <a:buNone/>
            </a:pPr>
            <a:r>
              <a:rPr lang="nl" sz="4800" b="1">
                <a:solidFill>
                  <a:schemeClr val="dk1"/>
                </a:solidFill>
                <a:latin typeface="Lora"/>
                <a:ea typeface="Lora"/>
                <a:cs typeface="Lora"/>
                <a:sym typeface="Lora"/>
              </a:rPr>
              <a:t>Ja</a:t>
            </a:r>
            <a:endParaRPr sz="4800" b="1">
              <a:solidFill>
                <a:schemeClr val="dk1"/>
              </a:solidFill>
              <a:latin typeface="Lora"/>
              <a:ea typeface="Lora"/>
              <a:cs typeface="Lora"/>
              <a:sym typeface="Lora"/>
            </a:endParaRPr>
          </a:p>
          <a:p>
            <a:pPr marL="0" lvl="0" indent="0" algn="ctr" rtl="0">
              <a:lnSpc>
                <a:spcPct val="150000"/>
              </a:lnSpc>
              <a:spcBef>
                <a:spcPts val="0"/>
              </a:spcBef>
              <a:spcAft>
                <a:spcPts val="0"/>
              </a:spcAft>
              <a:buNone/>
            </a:pPr>
            <a:endParaRPr sz="2000" b="1">
              <a:solidFill>
                <a:schemeClr val="dk1"/>
              </a:solidFill>
              <a:latin typeface="Lora"/>
              <a:ea typeface="Lora"/>
              <a:cs typeface="Lora"/>
              <a:sym typeface="Lora"/>
            </a:endParaRPr>
          </a:p>
        </p:txBody>
      </p:sp>
      <p:pic>
        <p:nvPicPr>
          <p:cNvPr id="206" name="Google Shape;206;p38"/>
          <p:cNvPicPr preferRelativeResize="0"/>
          <p:nvPr/>
        </p:nvPicPr>
        <p:blipFill>
          <a:blip r:embed="rId3">
            <a:alphaModFix/>
          </a:blip>
          <a:stretch>
            <a:fillRect/>
          </a:stretch>
        </p:blipFill>
        <p:spPr>
          <a:xfrm>
            <a:off x="4368875" y="1099300"/>
            <a:ext cx="440100" cy="396800"/>
          </a:xfrm>
          <a:prstGeom prst="rect">
            <a:avLst/>
          </a:prstGeom>
          <a:noFill/>
          <a:ln>
            <a:noFill/>
          </a:ln>
        </p:spPr>
      </p:pic>
      <p:cxnSp>
        <p:nvCxnSpPr>
          <p:cNvPr id="207" name="Google Shape;207;p38"/>
          <p:cNvCxnSpPr/>
          <p:nvPr/>
        </p:nvCxnSpPr>
        <p:spPr>
          <a:xfrm>
            <a:off x="4932575" y="1297700"/>
            <a:ext cx="566700" cy="0"/>
          </a:xfrm>
          <a:prstGeom prst="straightConnector1">
            <a:avLst/>
          </a:prstGeom>
          <a:noFill/>
          <a:ln w="9525" cap="flat" cmpd="sng">
            <a:solidFill>
              <a:schemeClr val="dk1"/>
            </a:solidFill>
            <a:prstDash val="solid"/>
            <a:round/>
            <a:headEnd type="none" w="med" len="med"/>
            <a:tailEnd type="none" w="med" len="med"/>
          </a:ln>
        </p:spPr>
      </p:cxnSp>
      <p:cxnSp>
        <p:nvCxnSpPr>
          <p:cNvPr id="208" name="Google Shape;208;p38"/>
          <p:cNvCxnSpPr/>
          <p:nvPr/>
        </p:nvCxnSpPr>
        <p:spPr>
          <a:xfrm>
            <a:off x="3644425" y="1297700"/>
            <a:ext cx="566700" cy="0"/>
          </a:xfrm>
          <a:prstGeom prst="straightConnector1">
            <a:avLst/>
          </a:prstGeom>
          <a:noFill/>
          <a:ln w="9525" cap="flat" cmpd="sng">
            <a:solidFill>
              <a:schemeClr val="dk1"/>
            </a:solidFill>
            <a:prstDash val="solid"/>
            <a:round/>
            <a:headEnd type="none" w="med" len="med"/>
            <a:tailEnd type="none" w="med" len="med"/>
          </a:ln>
        </p:spPr>
      </p:cxnSp>
      <p:cxnSp>
        <p:nvCxnSpPr>
          <p:cNvPr id="209" name="Google Shape;209;p38"/>
          <p:cNvCxnSpPr/>
          <p:nvPr/>
        </p:nvCxnSpPr>
        <p:spPr>
          <a:xfrm>
            <a:off x="4212450" y="4281572"/>
            <a:ext cx="5667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9"/>
          <p:cNvSpPr txBox="1">
            <a:spLocks noGrp="1"/>
          </p:cNvSpPr>
          <p:nvPr>
            <p:ph type="body" idx="1"/>
          </p:nvPr>
        </p:nvSpPr>
        <p:spPr>
          <a:xfrm>
            <a:off x="-150" y="1682900"/>
            <a:ext cx="9144000" cy="2168400"/>
          </a:xfrm>
          <a:prstGeom prst="rect">
            <a:avLst/>
          </a:prstGeom>
          <a:noFill/>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endParaRPr sz="2400" b="1" dirty="0">
              <a:solidFill>
                <a:schemeClr val="dk1"/>
              </a:solidFill>
              <a:latin typeface="Lora"/>
              <a:ea typeface="Lora"/>
              <a:cs typeface="Lora"/>
              <a:sym typeface="Lora"/>
            </a:endParaRPr>
          </a:p>
          <a:p>
            <a:pPr marL="0" lvl="0" indent="0" algn="ctr" rtl="0">
              <a:lnSpc>
                <a:spcPct val="150000"/>
              </a:lnSpc>
              <a:spcBef>
                <a:spcPts val="0"/>
              </a:spcBef>
              <a:spcAft>
                <a:spcPts val="0"/>
              </a:spcAft>
              <a:buNone/>
            </a:pPr>
            <a:r>
              <a:rPr lang="nl" sz="2400" b="1">
                <a:solidFill>
                  <a:schemeClr val="dk1"/>
                </a:solidFill>
                <a:latin typeface="Lora"/>
                <a:ea typeface="Lora"/>
                <a:cs typeface="Lora"/>
                <a:sym typeface="Lora"/>
              </a:rPr>
              <a:t>Wanneer had jij een ‘wow’/succes-moment </a:t>
            </a:r>
            <a:endParaRPr sz="2400" b="1" dirty="0">
              <a:solidFill>
                <a:schemeClr val="dk1"/>
              </a:solidFill>
              <a:latin typeface="Lora"/>
              <a:ea typeface="Lora"/>
              <a:cs typeface="Lora"/>
              <a:sym typeface="Lora"/>
            </a:endParaRPr>
          </a:p>
          <a:p>
            <a:pPr marL="0" lvl="0" indent="0" algn="ctr" rtl="0">
              <a:lnSpc>
                <a:spcPct val="150000"/>
              </a:lnSpc>
              <a:spcBef>
                <a:spcPts val="0"/>
              </a:spcBef>
              <a:spcAft>
                <a:spcPts val="0"/>
              </a:spcAft>
              <a:buNone/>
            </a:pPr>
            <a:r>
              <a:rPr lang="nl" sz="2400" b="1" dirty="0">
                <a:solidFill>
                  <a:schemeClr val="dk1"/>
                </a:solidFill>
                <a:latin typeface="Lora"/>
                <a:ea typeface="Lora"/>
                <a:cs typeface="Lora"/>
                <a:sym typeface="Lora"/>
              </a:rPr>
              <a:t>met een kwetsbaar kind in je klas? </a:t>
            </a:r>
            <a:endParaRPr sz="2400" b="1" dirty="0">
              <a:solidFill>
                <a:schemeClr val="dk1"/>
              </a:solidFill>
              <a:latin typeface="Lora"/>
              <a:ea typeface="Lora"/>
              <a:cs typeface="Lora"/>
              <a:sym typeface="Lora"/>
            </a:endParaRPr>
          </a:p>
          <a:p>
            <a:pPr marL="0" lvl="0" indent="0" algn="ctr" rtl="0">
              <a:lnSpc>
                <a:spcPct val="150000"/>
              </a:lnSpc>
              <a:spcBef>
                <a:spcPts val="0"/>
              </a:spcBef>
              <a:spcAft>
                <a:spcPts val="0"/>
              </a:spcAft>
              <a:buNone/>
            </a:pPr>
            <a:endParaRPr sz="2000" b="1" dirty="0">
              <a:solidFill>
                <a:schemeClr val="dk1"/>
              </a:solidFill>
              <a:latin typeface="Lora"/>
              <a:ea typeface="Lora"/>
              <a:cs typeface="Lora"/>
              <a:sym typeface="Lora"/>
            </a:endParaRPr>
          </a:p>
        </p:txBody>
      </p:sp>
      <p:pic>
        <p:nvPicPr>
          <p:cNvPr id="215" name="Google Shape;215;p39"/>
          <p:cNvPicPr preferRelativeResize="0"/>
          <p:nvPr/>
        </p:nvPicPr>
        <p:blipFill>
          <a:blip r:embed="rId3">
            <a:alphaModFix/>
          </a:blip>
          <a:stretch>
            <a:fillRect/>
          </a:stretch>
        </p:blipFill>
        <p:spPr>
          <a:xfrm>
            <a:off x="4368875" y="1099300"/>
            <a:ext cx="440100" cy="396800"/>
          </a:xfrm>
          <a:prstGeom prst="rect">
            <a:avLst/>
          </a:prstGeom>
          <a:noFill/>
          <a:ln>
            <a:noFill/>
          </a:ln>
        </p:spPr>
      </p:pic>
      <p:cxnSp>
        <p:nvCxnSpPr>
          <p:cNvPr id="216" name="Google Shape;216;p39"/>
          <p:cNvCxnSpPr/>
          <p:nvPr/>
        </p:nvCxnSpPr>
        <p:spPr>
          <a:xfrm>
            <a:off x="4932575" y="1297700"/>
            <a:ext cx="566700" cy="0"/>
          </a:xfrm>
          <a:prstGeom prst="straightConnector1">
            <a:avLst/>
          </a:prstGeom>
          <a:noFill/>
          <a:ln w="9525" cap="flat" cmpd="sng">
            <a:solidFill>
              <a:schemeClr val="dk1"/>
            </a:solidFill>
            <a:prstDash val="solid"/>
            <a:round/>
            <a:headEnd type="none" w="med" len="med"/>
            <a:tailEnd type="none" w="med" len="med"/>
          </a:ln>
        </p:spPr>
      </p:cxnSp>
      <p:cxnSp>
        <p:nvCxnSpPr>
          <p:cNvPr id="217" name="Google Shape;217;p39"/>
          <p:cNvCxnSpPr/>
          <p:nvPr/>
        </p:nvCxnSpPr>
        <p:spPr>
          <a:xfrm>
            <a:off x="3644425" y="1297700"/>
            <a:ext cx="566700" cy="0"/>
          </a:xfrm>
          <a:prstGeom prst="straightConnector1">
            <a:avLst/>
          </a:prstGeom>
          <a:noFill/>
          <a:ln w="9525" cap="flat" cmpd="sng">
            <a:solidFill>
              <a:schemeClr val="dk1"/>
            </a:solidFill>
            <a:prstDash val="solid"/>
            <a:round/>
            <a:headEnd type="none" w="med" len="med"/>
            <a:tailEnd type="none" w="med" len="med"/>
          </a:ln>
        </p:spPr>
      </p:cxnSp>
      <p:cxnSp>
        <p:nvCxnSpPr>
          <p:cNvPr id="218" name="Google Shape;218;p39"/>
          <p:cNvCxnSpPr/>
          <p:nvPr/>
        </p:nvCxnSpPr>
        <p:spPr>
          <a:xfrm>
            <a:off x="4212450" y="4281572"/>
            <a:ext cx="5667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2"/>
          <p:cNvSpPr txBox="1">
            <a:spLocks noGrp="1"/>
          </p:cNvSpPr>
          <p:nvPr>
            <p:ph type="body" idx="1"/>
          </p:nvPr>
        </p:nvSpPr>
        <p:spPr>
          <a:xfrm>
            <a:off x="-150" y="1682900"/>
            <a:ext cx="9144000" cy="2168400"/>
          </a:xfrm>
          <a:prstGeom prst="rect">
            <a:avLst/>
          </a:prstGeom>
          <a:noFill/>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endParaRPr sz="2400" b="1">
              <a:solidFill>
                <a:schemeClr val="dk1"/>
              </a:solidFill>
              <a:latin typeface="Lora"/>
              <a:ea typeface="Lora"/>
              <a:cs typeface="Lora"/>
              <a:sym typeface="Lora"/>
            </a:endParaRPr>
          </a:p>
          <a:p>
            <a:pPr marL="0" lvl="0" indent="0" algn="ctr" rtl="0">
              <a:lnSpc>
                <a:spcPct val="150000"/>
              </a:lnSpc>
              <a:spcBef>
                <a:spcPts val="0"/>
              </a:spcBef>
              <a:spcAft>
                <a:spcPts val="0"/>
              </a:spcAft>
              <a:buNone/>
            </a:pPr>
            <a:r>
              <a:rPr lang="nl" sz="2400" b="1">
                <a:solidFill>
                  <a:schemeClr val="dk1"/>
                </a:solidFill>
                <a:latin typeface="Lora"/>
                <a:ea typeface="Lora"/>
                <a:cs typeface="Lora"/>
                <a:sym typeface="Lora"/>
              </a:rPr>
              <a:t>Kan je als leraar het verschil maken </a:t>
            </a:r>
            <a:endParaRPr sz="2400" b="1">
              <a:solidFill>
                <a:schemeClr val="dk1"/>
              </a:solidFill>
              <a:latin typeface="Lora"/>
              <a:ea typeface="Lora"/>
              <a:cs typeface="Lora"/>
              <a:sym typeface="Lora"/>
            </a:endParaRPr>
          </a:p>
          <a:p>
            <a:pPr marL="0" lvl="0" indent="0" algn="ctr" rtl="0">
              <a:lnSpc>
                <a:spcPct val="150000"/>
              </a:lnSpc>
              <a:spcBef>
                <a:spcPts val="0"/>
              </a:spcBef>
              <a:spcAft>
                <a:spcPts val="0"/>
              </a:spcAft>
              <a:buNone/>
            </a:pPr>
            <a:r>
              <a:rPr lang="nl" sz="2400" b="1">
                <a:solidFill>
                  <a:schemeClr val="dk1"/>
                </a:solidFill>
                <a:latin typeface="Lora"/>
                <a:ea typeface="Lora"/>
                <a:cs typeface="Lora"/>
                <a:sym typeface="Lora"/>
              </a:rPr>
              <a:t>voor kwetsbare kinderen in je klas?</a:t>
            </a:r>
            <a:endParaRPr sz="2400" b="1">
              <a:solidFill>
                <a:schemeClr val="dk1"/>
              </a:solidFill>
              <a:latin typeface="Lora"/>
              <a:ea typeface="Lora"/>
              <a:cs typeface="Lora"/>
              <a:sym typeface="Lora"/>
            </a:endParaRPr>
          </a:p>
          <a:p>
            <a:pPr marL="0" lvl="0" indent="0" algn="ctr" rtl="0">
              <a:lnSpc>
                <a:spcPct val="150000"/>
              </a:lnSpc>
              <a:spcBef>
                <a:spcPts val="0"/>
              </a:spcBef>
              <a:spcAft>
                <a:spcPts val="0"/>
              </a:spcAft>
              <a:buNone/>
            </a:pPr>
            <a:endParaRPr sz="2000" b="1">
              <a:solidFill>
                <a:schemeClr val="dk1"/>
              </a:solidFill>
              <a:latin typeface="Lora"/>
              <a:ea typeface="Lora"/>
              <a:cs typeface="Lora"/>
              <a:sym typeface="Lora"/>
            </a:endParaRPr>
          </a:p>
        </p:txBody>
      </p:sp>
      <p:pic>
        <p:nvPicPr>
          <p:cNvPr id="80" name="Google Shape;80;p22"/>
          <p:cNvPicPr preferRelativeResize="0"/>
          <p:nvPr/>
        </p:nvPicPr>
        <p:blipFill>
          <a:blip r:embed="rId3">
            <a:alphaModFix/>
          </a:blip>
          <a:stretch>
            <a:fillRect/>
          </a:stretch>
        </p:blipFill>
        <p:spPr>
          <a:xfrm>
            <a:off x="4368875" y="1099300"/>
            <a:ext cx="440100" cy="396800"/>
          </a:xfrm>
          <a:prstGeom prst="rect">
            <a:avLst/>
          </a:prstGeom>
          <a:noFill/>
          <a:ln>
            <a:noFill/>
          </a:ln>
        </p:spPr>
      </p:pic>
      <p:cxnSp>
        <p:nvCxnSpPr>
          <p:cNvPr id="81" name="Google Shape;81;p22"/>
          <p:cNvCxnSpPr/>
          <p:nvPr/>
        </p:nvCxnSpPr>
        <p:spPr>
          <a:xfrm>
            <a:off x="4932575" y="1297700"/>
            <a:ext cx="566700" cy="0"/>
          </a:xfrm>
          <a:prstGeom prst="straightConnector1">
            <a:avLst/>
          </a:prstGeom>
          <a:noFill/>
          <a:ln w="9525" cap="flat" cmpd="sng">
            <a:solidFill>
              <a:schemeClr val="dk1"/>
            </a:solidFill>
            <a:prstDash val="solid"/>
            <a:round/>
            <a:headEnd type="none" w="med" len="med"/>
            <a:tailEnd type="none" w="med" len="med"/>
          </a:ln>
        </p:spPr>
      </p:cxnSp>
      <p:cxnSp>
        <p:nvCxnSpPr>
          <p:cNvPr id="82" name="Google Shape;82;p22"/>
          <p:cNvCxnSpPr/>
          <p:nvPr/>
        </p:nvCxnSpPr>
        <p:spPr>
          <a:xfrm>
            <a:off x="3644425" y="1297700"/>
            <a:ext cx="566700" cy="0"/>
          </a:xfrm>
          <a:prstGeom prst="straightConnector1">
            <a:avLst/>
          </a:prstGeom>
          <a:noFill/>
          <a:ln w="9525" cap="flat" cmpd="sng">
            <a:solidFill>
              <a:schemeClr val="dk1"/>
            </a:solidFill>
            <a:prstDash val="solid"/>
            <a:round/>
            <a:headEnd type="none" w="med" len="med"/>
            <a:tailEnd type="none" w="med" len="med"/>
          </a:ln>
        </p:spPr>
      </p:cxnSp>
      <p:cxnSp>
        <p:nvCxnSpPr>
          <p:cNvPr id="83" name="Google Shape;83;p22"/>
          <p:cNvCxnSpPr/>
          <p:nvPr/>
        </p:nvCxnSpPr>
        <p:spPr>
          <a:xfrm>
            <a:off x="4212450" y="4281572"/>
            <a:ext cx="5667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body" idx="1"/>
          </p:nvPr>
        </p:nvSpPr>
        <p:spPr>
          <a:xfrm>
            <a:off x="-150" y="1682900"/>
            <a:ext cx="9144000" cy="2542200"/>
          </a:xfrm>
          <a:prstGeom prst="rect">
            <a:avLst/>
          </a:prstGeom>
          <a:noFill/>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endParaRPr/>
          </a:p>
          <a:p>
            <a:pPr marL="0" lvl="0" indent="0" algn="ctr" rtl="0">
              <a:lnSpc>
                <a:spcPct val="150000"/>
              </a:lnSpc>
              <a:spcBef>
                <a:spcPts val="0"/>
              </a:spcBef>
              <a:spcAft>
                <a:spcPts val="0"/>
              </a:spcAft>
              <a:buNone/>
            </a:pPr>
            <a:r>
              <a:rPr lang="nl" sz="3600" b="1" u="sng">
                <a:solidFill>
                  <a:schemeClr val="hlink"/>
                </a:solidFill>
                <a:latin typeface="Lora"/>
                <a:ea typeface="Lora"/>
                <a:cs typeface="Lora"/>
                <a:sym typeface="Lora"/>
                <a:hlinkClick r:id="rId3"/>
              </a:rPr>
              <a:t>www.grotekansen.be</a:t>
            </a:r>
            <a:endParaRPr sz="3600" b="1">
              <a:solidFill>
                <a:schemeClr val="dk1"/>
              </a:solidFill>
              <a:latin typeface="Lora"/>
              <a:ea typeface="Lora"/>
              <a:cs typeface="Lora"/>
              <a:sym typeface="Lora"/>
            </a:endParaRPr>
          </a:p>
          <a:p>
            <a:pPr marL="0" lvl="0" indent="0" algn="ctr" rtl="0">
              <a:lnSpc>
                <a:spcPct val="150000"/>
              </a:lnSpc>
              <a:spcBef>
                <a:spcPts val="0"/>
              </a:spcBef>
              <a:spcAft>
                <a:spcPts val="0"/>
              </a:spcAft>
              <a:buNone/>
            </a:pPr>
            <a:r>
              <a:rPr lang="nl" sz="3600" b="1" u="sng">
                <a:solidFill>
                  <a:schemeClr val="hlink"/>
                </a:solidFill>
                <a:latin typeface="Lora"/>
                <a:ea typeface="Lora"/>
                <a:cs typeface="Lora"/>
                <a:sym typeface="Lora"/>
                <a:hlinkClick r:id="rId4"/>
              </a:rPr>
              <a:t>www.klasse.be</a:t>
            </a:r>
            <a:endParaRPr sz="3600" b="1">
              <a:solidFill>
                <a:schemeClr val="dk1"/>
              </a:solidFill>
              <a:latin typeface="Lora"/>
              <a:ea typeface="Lora"/>
              <a:cs typeface="Lora"/>
              <a:sym typeface="Lora"/>
            </a:endParaRPr>
          </a:p>
          <a:p>
            <a:pPr marL="0" lvl="0" indent="0" algn="ctr" rtl="0">
              <a:lnSpc>
                <a:spcPct val="150000"/>
              </a:lnSpc>
              <a:spcBef>
                <a:spcPts val="0"/>
              </a:spcBef>
              <a:spcAft>
                <a:spcPts val="0"/>
              </a:spcAft>
              <a:buNone/>
            </a:pPr>
            <a:r>
              <a:rPr lang="nl" sz="1200" b="1">
                <a:solidFill>
                  <a:schemeClr val="dk1"/>
                </a:solidFill>
                <a:latin typeface="Lora"/>
                <a:ea typeface="Lora"/>
                <a:cs typeface="Lora"/>
                <a:sym typeface="Lora"/>
              </a:rPr>
              <a:t>(zoek: kwaliteitsvolle interacties, kansarmoede)</a:t>
            </a:r>
            <a:endParaRPr sz="1200" b="1">
              <a:solidFill>
                <a:schemeClr val="dk1"/>
              </a:solidFill>
              <a:latin typeface="Lora"/>
              <a:ea typeface="Lora"/>
              <a:cs typeface="Lora"/>
              <a:sym typeface="Lora"/>
            </a:endParaRPr>
          </a:p>
          <a:p>
            <a:pPr marL="0" lvl="0" indent="0" algn="ctr" rtl="0">
              <a:lnSpc>
                <a:spcPct val="150000"/>
              </a:lnSpc>
              <a:spcBef>
                <a:spcPts val="0"/>
              </a:spcBef>
              <a:spcAft>
                <a:spcPts val="0"/>
              </a:spcAft>
              <a:buNone/>
            </a:pPr>
            <a:endParaRPr sz="4800" b="1">
              <a:solidFill>
                <a:schemeClr val="dk1"/>
              </a:solidFill>
              <a:latin typeface="Lora"/>
              <a:ea typeface="Lora"/>
              <a:cs typeface="Lora"/>
              <a:sym typeface="Lora"/>
            </a:endParaRPr>
          </a:p>
          <a:p>
            <a:pPr marL="0" lvl="0" indent="0" algn="ctr" rtl="0">
              <a:lnSpc>
                <a:spcPct val="150000"/>
              </a:lnSpc>
              <a:spcBef>
                <a:spcPts val="0"/>
              </a:spcBef>
              <a:spcAft>
                <a:spcPts val="0"/>
              </a:spcAft>
              <a:buNone/>
            </a:pPr>
            <a:endParaRPr sz="2000" b="1">
              <a:solidFill>
                <a:schemeClr val="dk1"/>
              </a:solidFill>
              <a:latin typeface="Lora"/>
              <a:ea typeface="Lora"/>
              <a:cs typeface="Lora"/>
              <a:sym typeface="Lora"/>
            </a:endParaRPr>
          </a:p>
        </p:txBody>
      </p:sp>
      <p:pic>
        <p:nvPicPr>
          <p:cNvPr id="224" name="Google Shape;224;p40"/>
          <p:cNvPicPr preferRelativeResize="0"/>
          <p:nvPr/>
        </p:nvPicPr>
        <p:blipFill>
          <a:blip r:embed="rId5">
            <a:alphaModFix/>
          </a:blip>
          <a:stretch>
            <a:fillRect/>
          </a:stretch>
        </p:blipFill>
        <p:spPr>
          <a:xfrm>
            <a:off x="4368875" y="1099300"/>
            <a:ext cx="440100" cy="396800"/>
          </a:xfrm>
          <a:prstGeom prst="rect">
            <a:avLst/>
          </a:prstGeom>
          <a:noFill/>
          <a:ln>
            <a:noFill/>
          </a:ln>
        </p:spPr>
      </p:pic>
      <p:cxnSp>
        <p:nvCxnSpPr>
          <p:cNvPr id="225" name="Google Shape;225;p40"/>
          <p:cNvCxnSpPr/>
          <p:nvPr/>
        </p:nvCxnSpPr>
        <p:spPr>
          <a:xfrm>
            <a:off x="4932575" y="1297700"/>
            <a:ext cx="566700" cy="0"/>
          </a:xfrm>
          <a:prstGeom prst="straightConnector1">
            <a:avLst/>
          </a:prstGeom>
          <a:noFill/>
          <a:ln w="9525" cap="flat" cmpd="sng">
            <a:solidFill>
              <a:schemeClr val="dk1"/>
            </a:solidFill>
            <a:prstDash val="solid"/>
            <a:round/>
            <a:headEnd type="none" w="med" len="med"/>
            <a:tailEnd type="none" w="med" len="med"/>
          </a:ln>
        </p:spPr>
      </p:cxnSp>
      <p:cxnSp>
        <p:nvCxnSpPr>
          <p:cNvPr id="226" name="Google Shape;226;p40"/>
          <p:cNvCxnSpPr/>
          <p:nvPr/>
        </p:nvCxnSpPr>
        <p:spPr>
          <a:xfrm>
            <a:off x="3644425" y="1297700"/>
            <a:ext cx="566700" cy="0"/>
          </a:xfrm>
          <a:prstGeom prst="straightConnector1">
            <a:avLst/>
          </a:prstGeom>
          <a:noFill/>
          <a:ln w="9525" cap="flat" cmpd="sng">
            <a:solidFill>
              <a:schemeClr val="dk1"/>
            </a:solidFill>
            <a:prstDash val="solid"/>
            <a:round/>
            <a:headEnd type="none" w="med" len="med"/>
            <a:tailEnd type="none" w="med" len="med"/>
          </a:ln>
        </p:spPr>
      </p:cxnSp>
      <p:cxnSp>
        <p:nvCxnSpPr>
          <p:cNvPr id="227" name="Google Shape;227;p40"/>
          <p:cNvCxnSpPr/>
          <p:nvPr/>
        </p:nvCxnSpPr>
        <p:spPr>
          <a:xfrm>
            <a:off x="4212450" y="4281572"/>
            <a:ext cx="5667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3"/>
          <p:cNvSpPr txBox="1">
            <a:spLocks noGrp="1"/>
          </p:cNvSpPr>
          <p:nvPr>
            <p:ph type="body" idx="1"/>
          </p:nvPr>
        </p:nvSpPr>
        <p:spPr>
          <a:xfrm>
            <a:off x="-150" y="1759100"/>
            <a:ext cx="9144000" cy="2168400"/>
          </a:xfrm>
          <a:prstGeom prst="rect">
            <a:avLst/>
          </a:prstGeom>
          <a:noFill/>
        </p:spPr>
        <p:txBody>
          <a:bodyPr spcFirstLastPara="1" wrap="square" lIns="91425" tIns="91425" rIns="91425" bIns="91425" anchor="t" anchorCtr="0">
            <a:noAutofit/>
          </a:bodyPr>
          <a:lstStyle/>
          <a:p>
            <a:pPr marL="457200" lvl="0" indent="0" algn="ctr" rtl="0">
              <a:lnSpc>
                <a:spcPct val="150000"/>
              </a:lnSpc>
              <a:spcBef>
                <a:spcPts val="0"/>
              </a:spcBef>
              <a:spcAft>
                <a:spcPts val="0"/>
              </a:spcAft>
              <a:buNone/>
            </a:pPr>
            <a:r>
              <a:rPr lang="nl" sz="2400" b="1">
                <a:solidFill>
                  <a:schemeClr val="dk1"/>
                </a:solidFill>
                <a:latin typeface="Lora"/>
                <a:ea typeface="Lora"/>
                <a:cs typeface="Lora"/>
                <a:sym typeface="Lora"/>
              </a:rPr>
              <a:t>Hoe kijk jij naar armoede?</a:t>
            </a:r>
            <a:endParaRPr sz="2400" b="1">
              <a:solidFill>
                <a:schemeClr val="dk1"/>
              </a:solidFill>
              <a:latin typeface="Lora"/>
              <a:ea typeface="Lora"/>
              <a:cs typeface="Lora"/>
              <a:sym typeface="Lora"/>
            </a:endParaRPr>
          </a:p>
          <a:p>
            <a:pPr marL="457200" lvl="0" indent="0" algn="ctr" rtl="0">
              <a:lnSpc>
                <a:spcPct val="150000"/>
              </a:lnSpc>
              <a:spcBef>
                <a:spcPts val="0"/>
              </a:spcBef>
              <a:spcAft>
                <a:spcPts val="0"/>
              </a:spcAft>
              <a:buNone/>
            </a:pPr>
            <a:r>
              <a:rPr lang="nl" sz="2400" b="1">
                <a:solidFill>
                  <a:schemeClr val="dk1"/>
                </a:solidFill>
                <a:latin typeface="Lora"/>
                <a:ea typeface="Lora"/>
                <a:cs typeface="Lora"/>
                <a:sym typeface="Lora"/>
              </a:rPr>
              <a:t>Hoe kwaliteitsvol zijn de interacties in je klas?</a:t>
            </a:r>
            <a:endParaRPr sz="2400" b="1">
              <a:solidFill>
                <a:schemeClr val="dk1"/>
              </a:solidFill>
              <a:latin typeface="Lora"/>
              <a:ea typeface="Lora"/>
              <a:cs typeface="Lora"/>
              <a:sym typeface="Lora"/>
            </a:endParaRPr>
          </a:p>
          <a:p>
            <a:pPr marL="0" lvl="0" indent="0" algn="ctr" rtl="0">
              <a:lnSpc>
                <a:spcPct val="150000"/>
              </a:lnSpc>
              <a:spcBef>
                <a:spcPts val="0"/>
              </a:spcBef>
              <a:spcAft>
                <a:spcPts val="0"/>
              </a:spcAft>
              <a:buNone/>
            </a:pPr>
            <a:r>
              <a:rPr lang="nl" sz="1200" b="1">
                <a:solidFill>
                  <a:schemeClr val="dk1"/>
                </a:solidFill>
                <a:latin typeface="Lora"/>
                <a:ea typeface="Lora"/>
                <a:cs typeface="Lora"/>
                <a:sym typeface="Lora"/>
              </a:rPr>
              <a:t>(warme relaties in de klas, rijke taalomgeving, executieve functies, warme relatie met ouders)</a:t>
            </a:r>
            <a:endParaRPr sz="1200" b="1">
              <a:solidFill>
                <a:schemeClr val="dk1"/>
              </a:solidFill>
              <a:latin typeface="Lora"/>
              <a:ea typeface="Lora"/>
              <a:cs typeface="Lora"/>
              <a:sym typeface="Lora"/>
            </a:endParaRPr>
          </a:p>
          <a:p>
            <a:pPr marL="0" lvl="0" indent="0" algn="l" rtl="0">
              <a:lnSpc>
                <a:spcPct val="150000"/>
              </a:lnSpc>
              <a:spcBef>
                <a:spcPts val="0"/>
              </a:spcBef>
              <a:spcAft>
                <a:spcPts val="0"/>
              </a:spcAft>
              <a:buNone/>
            </a:pPr>
            <a:endParaRPr sz="2000" b="1">
              <a:solidFill>
                <a:schemeClr val="dk1"/>
              </a:solidFill>
              <a:latin typeface="Lora"/>
              <a:ea typeface="Lora"/>
              <a:cs typeface="Lora"/>
              <a:sym typeface="Lora"/>
            </a:endParaRPr>
          </a:p>
          <a:p>
            <a:pPr marL="0" lvl="0" indent="0" algn="ctr" rtl="0">
              <a:lnSpc>
                <a:spcPct val="150000"/>
              </a:lnSpc>
              <a:spcBef>
                <a:spcPts val="0"/>
              </a:spcBef>
              <a:spcAft>
                <a:spcPts val="0"/>
              </a:spcAft>
              <a:buNone/>
            </a:pPr>
            <a:endParaRPr sz="2000" b="1">
              <a:solidFill>
                <a:schemeClr val="dk1"/>
              </a:solidFill>
              <a:latin typeface="Lora"/>
              <a:ea typeface="Lora"/>
              <a:cs typeface="Lora"/>
              <a:sym typeface="Lora"/>
            </a:endParaRPr>
          </a:p>
          <a:p>
            <a:pPr marL="0" lvl="0" indent="0" algn="ctr" rtl="0">
              <a:lnSpc>
                <a:spcPct val="150000"/>
              </a:lnSpc>
              <a:spcBef>
                <a:spcPts val="0"/>
              </a:spcBef>
              <a:spcAft>
                <a:spcPts val="0"/>
              </a:spcAft>
              <a:buNone/>
            </a:pPr>
            <a:endParaRPr sz="2000" b="1">
              <a:solidFill>
                <a:schemeClr val="dk1"/>
              </a:solidFill>
              <a:latin typeface="Lora"/>
              <a:ea typeface="Lora"/>
              <a:cs typeface="Lora"/>
              <a:sym typeface="Lora"/>
            </a:endParaRPr>
          </a:p>
        </p:txBody>
      </p:sp>
      <p:pic>
        <p:nvPicPr>
          <p:cNvPr id="89" name="Google Shape;89;p23"/>
          <p:cNvPicPr preferRelativeResize="0"/>
          <p:nvPr/>
        </p:nvPicPr>
        <p:blipFill>
          <a:blip r:embed="rId3">
            <a:alphaModFix/>
          </a:blip>
          <a:stretch>
            <a:fillRect/>
          </a:stretch>
        </p:blipFill>
        <p:spPr>
          <a:xfrm>
            <a:off x="4369025" y="1099300"/>
            <a:ext cx="440100" cy="396800"/>
          </a:xfrm>
          <a:prstGeom prst="rect">
            <a:avLst/>
          </a:prstGeom>
          <a:noFill/>
          <a:ln>
            <a:noFill/>
          </a:ln>
        </p:spPr>
      </p:pic>
      <p:cxnSp>
        <p:nvCxnSpPr>
          <p:cNvPr id="90" name="Google Shape;90;p23"/>
          <p:cNvCxnSpPr/>
          <p:nvPr/>
        </p:nvCxnSpPr>
        <p:spPr>
          <a:xfrm>
            <a:off x="4932725" y="1297700"/>
            <a:ext cx="566700" cy="0"/>
          </a:xfrm>
          <a:prstGeom prst="straightConnector1">
            <a:avLst/>
          </a:prstGeom>
          <a:noFill/>
          <a:ln w="9525" cap="flat" cmpd="sng">
            <a:solidFill>
              <a:schemeClr val="dk1"/>
            </a:solidFill>
            <a:prstDash val="solid"/>
            <a:round/>
            <a:headEnd type="none" w="med" len="med"/>
            <a:tailEnd type="none" w="med" len="med"/>
          </a:ln>
        </p:spPr>
      </p:cxnSp>
      <p:cxnSp>
        <p:nvCxnSpPr>
          <p:cNvPr id="91" name="Google Shape;91;p23"/>
          <p:cNvCxnSpPr/>
          <p:nvPr/>
        </p:nvCxnSpPr>
        <p:spPr>
          <a:xfrm>
            <a:off x="3644575" y="1297700"/>
            <a:ext cx="566700" cy="0"/>
          </a:xfrm>
          <a:prstGeom prst="straightConnector1">
            <a:avLst/>
          </a:prstGeom>
          <a:noFill/>
          <a:ln w="9525" cap="flat" cmpd="sng">
            <a:solidFill>
              <a:schemeClr val="dk1"/>
            </a:solidFill>
            <a:prstDash val="solid"/>
            <a:round/>
            <a:headEnd type="none" w="med" len="med"/>
            <a:tailEnd type="none" w="med" len="med"/>
          </a:ln>
        </p:spPr>
      </p:cxnSp>
      <p:cxnSp>
        <p:nvCxnSpPr>
          <p:cNvPr id="92" name="Google Shape;92;p23"/>
          <p:cNvCxnSpPr/>
          <p:nvPr/>
        </p:nvCxnSpPr>
        <p:spPr>
          <a:xfrm>
            <a:off x="4212450" y="4281572"/>
            <a:ext cx="5667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98" name="Google Shape;98;p24"/>
          <p:cNvSpPr/>
          <p:nvPr/>
        </p:nvSpPr>
        <p:spPr>
          <a:xfrm>
            <a:off x="5651140" y="3112025"/>
            <a:ext cx="3103800" cy="165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4"/>
          <p:cNvSpPr txBox="1">
            <a:spLocks noGrp="1"/>
          </p:cNvSpPr>
          <p:nvPr>
            <p:ph type="ctrTitle" idx="4294967295"/>
          </p:nvPr>
        </p:nvSpPr>
        <p:spPr>
          <a:xfrm>
            <a:off x="5600750" y="3227551"/>
            <a:ext cx="3204600" cy="1497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nl" sz="2400">
                <a:solidFill>
                  <a:srgbClr val="000000"/>
                </a:solidFill>
                <a:latin typeface="Lora"/>
                <a:ea typeface="Lora"/>
                <a:cs typeface="Lora"/>
                <a:sym typeface="Lora"/>
              </a:rPr>
              <a:t>Warme, kwaliteitsvolle</a:t>
            </a:r>
            <a:endParaRPr sz="2400">
              <a:solidFill>
                <a:srgbClr val="000000"/>
              </a:solidFill>
              <a:latin typeface="Lora"/>
              <a:ea typeface="Lora"/>
              <a:cs typeface="Lora"/>
              <a:sym typeface="Lora"/>
            </a:endParaRPr>
          </a:p>
          <a:p>
            <a:pPr marL="0" lvl="0" indent="0" algn="ctr" rtl="0">
              <a:lnSpc>
                <a:spcPct val="115000"/>
              </a:lnSpc>
              <a:spcBef>
                <a:spcPts val="0"/>
              </a:spcBef>
              <a:spcAft>
                <a:spcPts val="0"/>
              </a:spcAft>
              <a:buNone/>
            </a:pPr>
            <a:r>
              <a:rPr lang="nl" sz="2400" u="sng">
                <a:solidFill>
                  <a:schemeClr val="hlink"/>
                </a:solidFill>
                <a:latin typeface="Lora"/>
                <a:ea typeface="Lora"/>
                <a:cs typeface="Lora"/>
                <a:sym typeface="Lora"/>
                <a:hlinkClick r:id="rId4"/>
              </a:rPr>
              <a:t>relaties</a:t>
            </a:r>
            <a:r>
              <a:rPr lang="nl" sz="2400">
                <a:solidFill>
                  <a:srgbClr val="000000"/>
                </a:solidFill>
                <a:latin typeface="Lora"/>
                <a:ea typeface="Lora"/>
                <a:cs typeface="Lora"/>
                <a:sym typeface="Lora"/>
              </a:rPr>
              <a:t> in de klas</a:t>
            </a:r>
            <a:endParaRPr sz="2400">
              <a:solidFill>
                <a:srgbClr val="000000"/>
              </a:solidFill>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5"/>
          <p:cNvSpPr txBox="1"/>
          <p:nvPr/>
        </p:nvSpPr>
        <p:spPr>
          <a:xfrm>
            <a:off x="476100" y="144550"/>
            <a:ext cx="81384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latin typeface="Proxima Nova"/>
                <a:ea typeface="Proxima Nova"/>
                <a:cs typeface="Proxima Nova"/>
                <a:sym typeface="Proxima Nova"/>
              </a:rPr>
              <a:t>Wat hebben we geleerd?</a:t>
            </a:r>
            <a:endParaRPr sz="3000" b="1">
              <a:solidFill>
                <a:srgbClr val="000000"/>
              </a:solidFill>
              <a:latin typeface="Proxima Nova"/>
              <a:ea typeface="Proxima Nova"/>
              <a:cs typeface="Proxima Nova"/>
              <a:sym typeface="Proxima Nova"/>
            </a:endParaRPr>
          </a:p>
        </p:txBody>
      </p:sp>
      <p:sp>
        <p:nvSpPr>
          <p:cNvPr id="105" name="Google Shape;105;p25"/>
          <p:cNvSpPr txBox="1"/>
          <p:nvPr/>
        </p:nvSpPr>
        <p:spPr>
          <a:xfrm>
            <a:off x="476100" y="935375"/>
            <a:ext cx="8138400" cy="34164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Lora"/>
              <a:buChar char="●"/>
            </a:pPr>
            <a:r>
              <a:rPr lang="nl">
                <a:solidFill>
                  <a:schemeClr val="dk1"/>
                </a:solidFill>
                <a:latin typeface="Lora"/>
                <a:ea typeface="Lora"/>
                <a:cs typeface="Lora"/>
                <a:sym typeface="Lora"/>
              </a:rPr>
              <a:t>onze </a:t>
            </a:r>
            <a:r>
              <a:rPr lang="nl" b="1">
                <a:solidFill>
                  <a:schemeClr val="dk1"/>
                </a:solidFill>
                <a:latin typeface="Lora"/>
                <a:ea typeface="Lora"/>
                <a:cs typeface="Lora"/>
                <a:sym typeface="Lora"/>
              </a:rPr>
              <a:t>middenklasbril vertroebelt onze kijk</a:t>
            </a:r>
            <a:r>
              <a:rPr lang="nl">
                <a:solidFill>
                  <a:schemeClr val="dk1"/>
                </a:solidFill>
                <a:latin typeface="Lora"/>
                <a:ea typeface="Lora"/>
                <a:cs typeface="Lora"/>
                <a:sym typeface="Lora"/>
              </a:rPr>
              <a:t>: wij denken dat alle kinderen een warme knuffel krijgen</a:t>
            </a:r>
            <a:endParaRPr>
              <a:solidFill>
                <a:schemeClr val="dk1"/>
              </a:solidFill>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a:solidFill>
                  <a:schemeClr val="dk1"/>
                </a:solidFill>
                <a:latin typeface="Lora"/>
                <a:ea typeface="Lora"/>
                <a:cs typeface="Lora"/>
                <a:sym typeface="Lora"/>
              </a:rPr>
              <a:t>kinderen in armoede leven vaak in </a:t>
            </a:r>
            <a:r>
              <a:rPr lang="nl" b="1">
                <a:solidFill>
                  <a:schemeClr val="dk1"/>
                </a:solidFill>
                <a:latin typeface="Lora"/>
                <a:ea typeface="Lora"/>
                <a:cs typeface="Lora"/>
                <a:sym typeface="Lora"/>
              </a:rPr>
              <a:t>toxische stress </a:t>
            </a:r>
            <a:r>
              <a:rPr lang="nl">
                <a:solidFill>
                  <a:schemeClr val="dk1"/>
                </a:solidFill>
                <a:latin typeface="Lora"/>
                <a:ea typeface="Lora"/>
                <a:cs typeface="Lora"/>
                <a:sym typeface="Lora"/>
              </a:rPr>
              <a:t>of ervaren geen hechting</a:t>
            </a:r>
            <a:endParaRPr>
              <a:solidFill>
                <a:schemeClr val="dk1"/>
              </a:solidFill>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a:solidFill>
                  <a:schemeClr val="dk1"/>
                </a:solidFill>
                <a:latin typeface="Lora"/>
                <a:ea typeface="Lora"/>
                <a:cs typeface="Lora"/>
                <a:sym typeface="Lora"/>
              </a:rPr>
              <a:t>focussen op een warme relatie </a:t>
            </a:r>
            <a:r>
              <a:rPr lang="nl" b="1">
                <a:solidFill>
                  <a:schemeClr val="dk1"/>
                </a:solidFill>
                <a:latin typeface="Lora"/>
                <a:ea typeface="Lora"/>
                <a:cs typeface="Lora"/>
                <a:sym typeface="Lora"/>
              </a:rPr>
              <a:t>vermindert probleemgedrag</a:t>
            </a:r>
            <a:endParaRPr b="1">
              <a:solidFill>
                <a:schemeClr val="dk1"/>
              </a:solidFill>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b="1">
                <a:solidFill>
                  <a:schemeClr val="dk1"/>
                </a:solidFill>
                <a:latin typeface="Lora"/>
                <a:ea typeface="Lora"/>
                <a:cs typeface="Lora"/>
                <a:sym typeface="Lora"/>
              </a:rPr>
              <a:t>stress voor de leraar verlaagt</a:t>
            </a:r>
            <a:r>
              <a:rPr lang="nl">
                <a:solidFill>
                  <a:schemeClr val="dk1"/>
                </a:solidFill>
                <a:latin typeface="Lora"/>
                <a:ea typeface="Lora"/>
                <a:cs typeface="Lora"/>
                <a:sym typeface="Lora"/>
              </a:rPr>
              <a:t> als je aan een warme relatie werkt</a:t>
            </a:r>
            <a:endParaRPr>
              <a:solidFill>
                <a:schemeClr val="dk1"/>
              </a:solidFill>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a:solidFill>
                  <a:schemeClr val="dk1"/>
                </a:solidFill>
                <a:latin typeface="Lora"/>
                <a:ea typeface="Lora"/>
                <a:cs typeface="Lora"/>
                <a:sym typeface="Lora"/>
              </a:rPr>
              <a:t>vraag jezelf af: ‘</a:t>
            </a:r>
            <a:r>
              <a:rPr lang="nl" b="1">
                <a:solidFill>
                  <a:schemeClr val="dk1"/>
                </a:solidFill>
                <a:latin typeface="Lora"/>
                <a:ea typeface="Lora"/>
                <a:cs typeface="Lora"/>
                <a:sym typeface="Lora"/>
              </a:rPr>
              <a:t>Heb ik een relatie met elk kind</a:t>
            </a:r>
            <a:r>
              <a:rPr lang="nl">
                <a:solidFill>
                  <a:schemeClr val="dk1"/>
                </a:solidFill>
                <a:latin typeface="Lora"/>
                <a:ea typeface="Lora"/>
                <a:cs typeface="Lora"/>
                <a:sym typeface="Lora"/>
              </a:rPr>
              <a:t>?’</a:t>
            </a:r>
            <a:endParaRPr>
              <a:solidFill>
                <a:schemeClr val="dk1"/>
              </a:solidFill>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a:solidFill>
                  <a:schemeClr val="dk1"/>
                </a:solidFill>
                <a:latin typeface="Lora"/>
                <a:ea typeface="Lora"/>
                <a:cs typeface="Lora"/>
                <a:sym typeface="Lora"/>
              </a:rPr>
              <a:t>vergeet de </a:t>
            </a:r>
            <a:r>
              <a:rPr lang="nl" b="1">
                <a:solidFill>
                  <a:schemeClr val="dk1"/>
                </a:solidFill>
                <a:latin typeface="Lora"/>
                <a:ea typeface="Lora"/>
                <a:cs typeface="Lora"/>
                <a:sym typeface="Lora"/>
              </a:rPr>
              <a:t>grijze muisjes </a:t>
            </a:r>
            <a:r>
              <a:rPr lang="nl">
                <a:solidFill>
                  <a:schemeClr val="dk1"/>
                </a:solidFill>
                <a:latin typeface="Lora"/>
                <a:ea typeface="Lora"/>
                <a:cs typeface="Lora"/>
                <a:sym typeface="Lora"/>
              </a:rPr>
              <a:t>niet</a:t>
            </a:r>
            <a:endParaRPr>
              <a:solidFill>
                <a:schemeClr val="dk1"/>
              </a:solidFill>
              <a:latin typeface="Lora"/>
              <a:ea typeface="Lora"/>
              <a:cs typeface="Lora"/>
              <a:sym typeface="Lora"/>
            </a:endParaRPr>
          </a:p>
          <a:p>
            <a:pPr marL="457200" lvl="0" indent="-317500" algn="l" rtl="0">
              <a:lnSpc>
                <a:spcPct val="150000"/>
              </a:lnSpc>
              <a:spcBef>
                <a:spcPts val="1000"/>
              </a:spcBef>
              <a:spcAft>
                <a:spcPts val="1000"/>
              </a:spcAft>
              <a:buClr>
                <a:schemeClr val="dk1"/>
              </a:buClr>
              <a:buSzPts val="1400"/>
              <a:buFont typeface="Lora"/>
              <a:buChar char="●"/>
            </a:pPr>
            <a:r>
              <a:rPr lang="nl">
                <a:solidFill>
                  <a:schemeClr val="dk1"/>
                </a:solidFill>
                <a:latin typeface="Lora"/>
                <a:ea typeface="Lora"/>
                <a:cs typeface="Lora"/>
                <a:sym typeface="Lora"/>
              </a:rPr>
              <a:t>vergeet </a:t>
            </a:r>
            <a:r>
              <a:rPr lang="nl" b="1">
                <a:solidFill>
                  <a:schemeClr val="dk1"/>
                </a:solidFill>
                <a:latin typeface="Lora"/>
                <a:ea typeface="Lora"/>
                <a:cs typeface="Lora"/>
                <a:sym typeface="Lora"/>
              </a:rPr>
              <a:t>de kleine momentjes </a:t>
            </a:r>
            <a:r>
              <a:rPr lang="nl">
                <a:solidFill>
                  <a:schemeClr val="dk1"/>
                </a:solidFill>
                <a:latin typeface="Lora"/>
                <a:ea typeface="Lora"/>
                <a:cs typeface="Lora"/>
                <a:sym typeface="Lora"/>
              </a:rPr>
              <a:t>niet</a:t>
            </a:r>
            <a:endParaRPr>
              <a:latin typeface="Lora"/>
              <a:ea typeface="Lora"/>
              <a:cs typeface="Lora"/>
              <a:sym typeface="Lora"/>
            </a:endParaRPr>
          </a:p>
        </p:txBody>
      </p:sp>
      <p:cxnSp>
        <p:nvCxnSpPr>
          <p:cNvPr id="106" name="Google Shape;106;p25"/>
          <p:cNvCxnSpPr/>
          <p:nvPr/>
        </p:nvCxnSpPr>
        <p:spPr>
          <a:xfrm>
            <a:off x="577600" y="793850"/>
            <a:ext cx="8015700" cy="0"/>
          </a:xfrm>
          <a:prstGeom prst="straightConnector1">
            <a:avLst/>
          </a:prstGeom>
          <a:noFill/>
          <a:ln w="9525" cap="flat" cmpd="sng">
            <a:solidFill>
              <a:srgbClr val="000000"/>
            </a:solidFill>
            <a:prstDash val="solid"/>
            <a:round/>
            <a:headEnd type="none" w="med" len="med"/>
            <a:tailEnd type="none" w="med" len="med"/>
          </a:ln>
        </p:spPr>
      </p:cxnSp>
      <p:pic>
        <p:nvPicPr>
          <p:cNvPr id="107" name="Google Shape;107;p25" descr="Logo_klasse_zwart_RGB.png"/>
          <p:cNvPicPr preferRelativeResize="0"/>
          <p:nvPr/>
        </p:nvPicPr>
        <p:blipFill>
          <a:blip r:embed="rId3">
            <a:alphaModFix/>
          </a:blip>
          <a:stretch>
            <a:fillRect/>
          </a:stretch>
        </p:blipFill>
        <p:spPr>
          <a:xfrm>
            <a:off x="7989391" y="4797225"/>
            <a:ext cx="582174" cy="13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p:nvPr/>
        </p:nvSpPr>
        <p:spPr>
          <a:xfrm>
            <a:off x="476100" y="144550"/>
            <a:ext cx="81384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latin typeface="Proxima Nova"/>
                <a:ea typeface="Proxima Nova"/>
                <a:cs typeface="Proxima Nova"/>
                <a:sym typeface="Proxima Nova"/>
              </a:rPr>
              <a:t>Wat hebben we geleerd?</a:t>
            </a:r>
            <a:endParaRPr sz="3000" b="1">
              <a:solidFill>
                <a:srgbClr val="000000"/>
              </a:solidFill>
              <a:latin typeface="Proxima Nova"/>
              <a:ea typeface="Proxima Nova"/>
              <a:cs typeface="Proxima Nova"/>
              <a:sym typeface="Proxima Nova"/>
            </a:endParaRPr>
          </a:p>
        </p:txBody>
      </p:sp>
      <p:sp>
        <p:nvSpPr>
          <p:cNvPr id="113" name="Google Shape;113;p26"/>
          <p:cNvSpPr txBox="1"/>
          <p:nvPr/>
        </p:nvSpPr>
        <p:spPr>
          <a:xfrm>
            <a:off x="476100" y="935375"/>
            <a:ext cx="8138400" cy="34164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Lora"/>
              <a:buChar char="●"/>
            </a:pPr>
            <a:r>
              <a:rPr lang="nl">
                <a:solidFill>
                  <a:srgbClr val="131515"/>
                </a:solidFill>
                <a:highlight>
                  <a:schemeClr val="lt1"/>
                </a:highlight>
                <a:latin typeface="Lora"/>
                <a:ea typeface="Lora"/>
                <a:cs typeface="Lora"/>
                <a:sym typeface="Lora"/>
              </a:rPr>
              <a:t>“Er zijn </a:t>
            </a:r>
            <a:r>
              <a:rPr lang="nl" b="1">
                <a:solidFill>
                  <a:srgbClr val="131515"/>
                </a:solidFill>
                <a:highlight>
                  <a:schemeClr val="lt1"/>
                </a:highlight>
                <a:latin typeface="Lora"/>
                <a:ea typeface="Lora"/>
                <a:cs typeface="Lora"/>
                <a:sym typeface="Lora"/>
              </a:rPr>
              <a:t>3 belangrijke dimensies</a:t>
            </a:r>
            <a:r>
              <a:rPr lang="nl">
                <a:solidFill>
                  <a:srgbClr val="131515"/>
                </a:solidFill>
                <a:highlight>
                  <a:schemeClr val="lt1"/>
                </a:highlight>
                <a:latin typeface="Lora"/>
                <a:ea typeface="Lora"/>
                <a:cs typeface="Lora"/>
                <a:sym typeface="Lora"/>
              </a:rPr>
              <a:t> in kwaliteitsvolle interacties met kinderen: warmte geven in alle facetten, structuur aanbieden (klasmanagement) en uitdagingen geven. Daarin een evenwicht zoeken is de grote kunst.”</a:t>
            </a:r>
            <a:endParaRPr b="1">
              <a:solidFill>
                <a:schemeClr val="dk1"/>
              </a:solidFill>
              <a:highlight>
                <a:schemeClr val="lt1"/>
              </a:highlight>
              <a:latin typeface="Lora"/>
              <a:ea typeface="Lora"/>
              <a:cs typeface="Lora"/>
              <a:sym typeface="Lora"/>
            </a:endParaRPr>
          </a:p>
          <a:p>
            <a:pPr marL="457200" lvl="0" indent="-317500" algn="l" rtl="0">
              <a:lnSpc>
                <a:spcPct val="150000"/>
              </a:lnSpc>
              <a:spcBef>
                <a:spcPts val="1000"/>
              </a:spcBef>
              <a:spcAft>
                <a:spcPts val="1000"/>
              </a:spcAft>
              <a:buClr>
                <a:schemeClr val="dk1"/>
              </a:buClr>
              <a:buSzPts val="1400"/>
              <a:buFont typeface="Lora"/>
              <a:buChar char="●"/>
            </a:pPr>
            <a:r>
              <a:rPr lang="nl">
                <a:solidFill>
                  <a:schemeClr val="dk1"/>
                </a:solidFill>
                <a:latin typeface="Lora"/>
                <a:ea typeface="Lora"/>
                <a:cs typeface="Lora"/>
                <a:sym typeface="Lora"/>
              </a:rPr>
              <a:t>(onderzoek) Een goede band in de kleuterklas heeft </a:t>
            </a:r>
            <a:r>
              <a:rPr lang="nl" b="1">
                <a:solidFill>
                  <a:schemeClr val="dk1"/>
                </a:solidFill>
                <a:latin typeface="Lora"/>
                <a:ea typeface="Lora"/>
                <a:cs typeface="Lora"/>
                <a:sym typeface="Lora"/>
              </a:rPr>
              <a:t>positieve effecten op de verdere schoolloopbaan</a:t>
            </a:r>
            <a:r>
              <a:rPr lang="nl">
                <a:solidFill>
                  <a:schemeClr val="dk1"/>
                </a:solidFill>
                <a:latin typeface="Lora"/>
                <a:ea typeface="Lora"/>
                <a:cs typeface="Lora"/>
                <a:sym typeface="Lora"/>
              </a:rPr>
              <a:t>: welbevinden maar ook leerwinst (bij leren lezen, werkgeheugen, geletterdheid, socio-emotionele). Die leerwinst is nog groter voor kinderen in moeilijke situaties.</a:t>
            </a:r>
            <a:endParaRPr>
              <a:solidFill>
                <a:schemeClr val="dk1"/>
              </a:solidFill>
              <a:latin typeface="Lora"/>
              <a:ea typeface="Lora"/>
              <a:cs typeface="Lora"/>
              <a:sym typeface="Lora"/>
            </a:endParaRPr>
          </a:p>
        </p:txBody>
      </p:sp>
      <p:cxnSp>
        <p:nvCxnSpPr>
          <p:cNvPr id="114" name="Google Shape;114;p26"/>
          <p:cNvCxnSpPr/>
          <p:nvPr/>
        </p:nvCxnSpPr>
        <p:spPr>
          <a:xfrm>
            <a:off x="577600" y="793850"/>
            <a:ext cx="8015700" cy="0"/>
          </a:xfrm>
          <a:prstGeom prst="straightConnector1">
            <a:avLst/>
          </a:prstGeom>
          <a:noFill/>
          <a:ln w="9525" cap="flat" cmpd="sng">
            <a:solidFill>
              <a:srgbClr val="000000"/>
            </a:solidFill>
            <a:prstDash val="solid"/>
            <a:round/>
            <a:headEnd type="none" w="med" len="med"/>
            <a:tailEnd type="none" w="med" len="med"/>
          </a:ln>
        </p:spPr>
      </p:cxnSp>
      <p:pic>
        <p:nvPicPr>
          <p:cNvPr id="115" name="Google Shape;115;p26" descr="Logo_klasse_zwart_RGB.png"/>
          <p:cNvPicPr preferRelativeResize="0"/>
          <p:nvPr/>
        </p:nvPicPr>
        <p:blipFill>
          <a:blip r:embed="rId3">
            <a:alphaModFix/>
          </a:blip>
          <a:stretch>
            <a:fillRect/>
          </a:stretch>
        </p:blipFill>
        <p:spPr>
          <a:xfrm>
            <a:off x="7989391" y="4797225"/>
            <a:ext cx="582174" cy="13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7"/>
          <p:cNvSpPr txBox="1">
            <a:spLocks noGrp="1"/>
          </p:cNvSpPr>
          <p:nvPr>
            <p:ph type="body" idx="1"/>
          </p:nvPr>
        </p:nvSpPr>
        <p:spPr>
          <a:xfrm>
            <a:off x="-150" y="303100"/>
            <a:ext cx="9144000" cy="4592400"/>
          </a:xfrm>
          <a:prstGeom prst="rect">
            <a:avLst/>
          </a:prstGeom>
          <a:noFill/>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endParaRPr sz="2400" b="1">
              <a:solidFill>
                <a:schemeClr val="dk1"/>
              </a:solidFill>
              <a:latin typeface="Lora"/>
              <a:ea typeface="Lora"/>
              <a:cs typeface="Lora"/>
              <a:sym typeface="Lora"/>
            </a:endParaRPr>
          </a:p>
          <a:p>
            <a:pPr marL="0" lvl="0" indent="0" algn="ctr" rtl="0">
              <a:lnSpc>
                <a:spcPct val="150000"/>
              </a:lnSpc>
              <a:spcBef>
                <a:spcPts val="0"/>
              </a:spcBef>
              <a:spcAft>
                <a:spcPts val="0"/>
              </a:spcAft>
              <a:buNone/>
            </a:pPr>
            <a:endParaRPr sz="2400" b="1">
              <a:solidFill>
                <a:schemeClr val="dk1"/>
              </a:solidFill>
              <a:latin typeface="Lora"/>
              <a:ea typeface="Lora"/>
              <a:cs typeface="Lora"/>
              <a:sym typeface="Lora"/>
            </a:endParaRPr>
          </a:p>
          <a:p>
            <a:pPr marL="0" lvl="0" indent="0" algn="ctr" rtl="0">
              <a:lnSpc>
                <a:spcPct val="150000"/>
              </a:lnSpc>
              <a:spcBef>
                <a:spcPts val="0"/>
              </a:spcBef>
              <a:spcAft>
                <a:spcPts val="0"/>
              </a:spcAft>
              <a:buNone/>
            </a:pPr>
            <a:endParaRPr sz="2000" b="1">
              <a:solidFill>
                <a:schemeClr val="dk1"/>
              </a:solidFill>
              <a:latin typeface="Lora"/>
              <a:ea typeface="Lora"/>
              <a:cs typeface="Lora"/>
              <a:sym typeface="Lora"/>
            </a:endParaRPr>
          </a:p>
        </p:txBody>
      </p:sp>
      <p:sp>
        <p:nvSpPr>
          <p:cNvPr id="121" name="Google Shape;121;p27"/>
          <p:cNvSpPr txBox="1">
            <a:spLocks noGrp="1"/>
          </p:cNvSpPr>
          <p:nvPr>
            <p:ph type="body" idx="1"/>
          </p:nvPr>
        </p:nvSpPr>
        <p:spPr>
          <a:xfrm>
            <a:off x="152250" y="150900"/>
            <a:ext cx="9144000" cy="4896900"/>
          </a:xfrm>
          <a:prstGeom prst="rect">
            <a:avLst/>
          </a:prstGeom>
          <a:noFill/>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endParaRPr sz="2400" b="1">
              <a:solidFill>
                <a:schemeClr val="dk1"/>
              </a:solidFill>
              <a:latin typeface="Lora"/>
              <a:ea typeface="Lora"/>
              <a:cs typeface="Lora"/>
              <a:sym typeface="Lora"/>
            </a:endParaRPr>
          </a:p>
          <a:p>
            <a:pPr marL="0" lvl="0" indent="0" algn="ctr" rtl="0">
              <a:lnSpc>
                <a:spcPct val="150000"/>
              </a:lnSpc>
              <a:spcBef>
                <a:spcPts val="0"/>
              </a:spcBef>
              <a:spcAft>
                <a:spcPts val="0"/>
              </a:spcAft>
              <a:buNone/>
            </a:pPr>
            <a:endParaRPr sz="2400" b="1">
              <a:solidFill>
                <a:schemeClr val="dk1"/>
              </a:solidFill>
              <a:latin typeface="Lora"/>
              <a:ea typeface="Lora"/>
              <a:cs typeface="Lora"/>
              <a:sym typeface="Lora"/>
            </a:endParaRPr>
          </a:p>
          <a:p>
            <a:pPr marL="0" lvl="0" indent="0" algn="ctr" rtl="0">
              <a:lnSpc>
                <a:spcPct val="150000"/>
              </a:lnSpc>
              <a:spcBef>
                <a:spcPts val="0"/>
              </a:spcBef>
              <a:spcAft>
                <a:spcPts val="0"/>
              </a:spcAft>
              <a:buNone/>
            </a:pPr>
            <a:endParaRPr sz="2000" b="1">
              <a:solidFill>
                <a:schemeClr val="dk1"/>
              </a:solidFill>
              <a:latin typeface="Lora"/>
              <a:ea typeface="Lora"/>
              <a:cs typeface="Lora"/>
              <a:sym typeface="Lora"/>
            </a:endParaRPr>
          </a:p>
        </p:txBody>
      </p:sp>
      <p:pic>
        <p:nvPicPr>
          <p:cNvPr id="122" name="Google Shape;122;p27"/>
          <p:cNvPicPr preferRelativeResize="0"/>
          <p:nvPr/>
        </p:nvPicPr>
        <p:blipFill>
          <a:blip r:embed="rId3">
            <a:alphaModFix/>
          </a:blip>
          <a:stretch>
            <a:fillRect/>
          </a:stretch>
        </p:blipFill>
        <p:spPr>
          <a:xfrm>
            <a:off x="2677875" y="110700"/>
            <a:ext cx="4397125" cy="4977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8" name="Google Shape;128;p28"/>
          <p:cNvSpPr/>
          <p:nvPr/>
        </p:nvSpPr>
        <p:spPr>
          <a:xfrm>
            <a:off x="5651140" y="3112025"/>
            <a:ext cx="3103800" cy="165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8"/>
          <p:cNvSpPr txBox="1">
            <a:spLocks noGrp="1"/>
          </p:cNvSpPr>
          <p:nvPr>
            <p:ph type="ctrTitle" idx="4294967295"/>
          </p:nvPr>
        </p:nvSpPr>
        <p:spPr>
          <a:xfrm>
            <a:off x="5600750" y="3227551"/>
            <a:ext cx="3204600" cy="1497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nl" sz="2400">
                <a:solidFill>
                  <a:srgbClr val="000000"/>
                </a:solidFill>
                <a:latin typeface="Lora"/>
                <a:ea typeface="Lora"/>
                <a:cs typeface="Lora"/>
                <a:sym typeface="Lora"/>
              </a:rPr>
              <a:t>Een </a:t>
            </a:r>
            <a:r>
              <a:rPr lang="nl" sz="2400" u="sng">
                <a:solidFill>
                  <a:schemeClr val="hlink"/>
                </a:solidFill>
                <a:latin typeface="Lora"/>
                <a:ea typeface="Lora"/>
                <a:cs typeface="Lora"/>
                <a:sym typeface="Lora"/>
                <a:hlinkClick r:id="rId4"/>
              </a:rPr>
              <a:t>krachtig taalklimaat</a:t>
            </a:r>
            <a:endParaRPr sz="2400">
              <a:solidFill>
                <a:srgbClr val="46D4B0"/>
              </a:solidFill>
              <a:latin typeface="Lora"/>
              <a:ea typeface="Lora"/>
              <a:cs typeface="Lora"/>
              <a:sym typeface="Lora"/>
            </a:endParaRPr>
          </a:p>
          <a:p>
            <a:pPr marL="0" lvl="0" indent="0" algn="ctr" rtl="0">
              <a:lnSpc>
                <a:spcPct val="115000"/>
              </a:lnSpc>
              <a:spcBef>
                <a:spcPts val="0"/>
              </a:spcBef>
              <a:spcAft>
                <a:spcPts val="0"/>
              </a:spcAft>
              <a:buNone/>
            </a:pPr>
            <a:r>
              <a:rPr lang="nl" sz="2400">
                <a:solidFill>
                  <a:srgbClr val="000000"/>
                </a:solidFill>
                <a:latin typeface="Lora"/>
                <a:ea typeface="Lora"/>
                <a:cs typeface="Lora"/>
                <a:sym typeface="Lora"/>
              </a:rPr>
              <a:t>in de klas</a:t>
            </a:r>
            <a:endParaRPr sz="2400">
              <a:solidFill>
                <a:srgbClr val="000000"/>
              </a:solidFill>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p:nvPr/>
        </p:nvSpPr>
        <p:spPr>
          <a:xfrm>
            <a:off x="476100" y="144550"/>
            <a:ext cx="8138400" cy="5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latin typeface="Proxima Nova"/>
                <a:ea typeface="Proxima Nova"/>
                <a:cs typeface="Proxima Nova"/>
                <a:sym typeface="Proxima Nova"/>
              </a:rPr>
              <a:t>Wat hebben we geleerd?</a:t>
            </a:r>
            <a:endParaRPr sz="3000" b="1">
              <a:solidFill>
                <a:srgbClr val="000000"/>
              </a:solidFill>
              <a:latin typeface="Proxima Nova"/>
              <a:ea typeface="Proxima Nova"/>
              <a:cs typeface="Proxima Nova"/>
              <a:sym typeface="Proxima Nova"/>
            </a:endParaRPr>
          </a:p>
        </p:txBody>
      </p:sp>
      <p:sp>
        <p:nvSpPr>
          <p:cNvPr id="135" name="Google Shape;135;p29"/>
          <p:cNvSpPr txBox="1"/>
          <p:nvPr/>
        </p:nvSpPr>
        <p:spPr>
          <a:xfrm>
            <a:off x="476100" y="935375"/>
            <a:ext cx="8138400" cy="34164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1"/>
              </a:buClr>
              <a:buSzPts val="1400"/>
              <a:buFont typeface="Lora"/>
              <a:buChar char="●"/>
            </a:pPr>
            <a:r>
              <a:rPr lang="nl">
                <a:solidFill>
                  <a:schemeClr val="dk1"/>
                </a:solidFill>
                <a:latin typeface="Lora"/>
                <a:ea typeface="Lora"/>
                <a:cs typeface="Lora"/>
                <a:sym typeface="Lora"/>
              </a:rPr>
              <a:t>het is niet omdat een kind een andere taal spreekt dat het </a:t>
            </a:r>
            <a:r>
              <a:rPr lang="nl" b="1">
                <a:solidFill>
                  <a:schemeClr val="dk1"/>
                </a:solidFill>
                <a:latin typeface="Lora"/>
                <a:ea typeface="Lora"/>
                <a:cs typeface="Lora"/>
                <a:sym typeface="Lora"/>
              </a:rPr>
              <a:t>taalzwak </a:t>
            </a:r>
            <a:r>
              <a:rPr lang="nl">
                <a:solidFill>
                  <a:schemeClr val="dk1"/>
                </a:solidFill>
                <a:latin typeface="Lora"/>
                <a:ea typeface="Lora"/>
                <a:cs typeface="Lora"/>
                <a:sym typeface="Lora"/>
              </a:rPr>
              <a:t>is (er is wél een mismatch met de schooltaal)</a:t>
            </a:r>
            <a:endParaRPr>
              <a:solidFill>
                <a:schemeClr val="dk1"/>
              </a:solidFill>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a:solidFill>
                  <a:schemeClr val="dk1"/>
                </a:solidFill>
                <a:latin typeface="Lora"/>
                <a:ea typeface="Lora"/>
                <a:cs typeface="Lora"/>
                <a:sym typeface="Lora"/>
              </a:rPr>
              <a:t>thuistaal staat de </a:t>
            </a:r>
            <a:r>
              <a:rPr lang="nl" b="1">
                <a:solidFill>
                  <a:schemeClr val="dk1"/>
                </a:solidFill>
                <a:latin typeface="Lora"/>
                <a:ea typeface="Lora"/>
                <a:cs typeface="Lora"/>
                <a:sym typeface="Lora"/>
              </a:rPr>
              <a:t>ontwikkeling van het Nederlands niet in de weg</a:t>
            </a:r>
            <a:endParaRPr>
              <a:solidFill>
                <a:schemeClr val="dk1"/>
              </a:solidFill>
              <a:latin typeface="Lora"/>
              <a:ea typeface="Lora"/>
              <a:cs typeface="Lora"/>
              <a:sym typeface="Lora"/>
            </a:endParaRPr>
          </a:p>
          <a:p>
            <a:pPr marL="457200" lvl="0" indent="-317500" algn="l" rtl="0">
              <a:lnSpc>
                <a:spcPct val="150000"/>
              </a:lnSpc>
              <a:spcBef>
                <a:spcPts val="1000"/>
              </a:spcBef>
              <a:spcAft>
                <a:spcPts val="0"/>
              </a:spcAft>
              <a:buClr>
                <a:schemeClr val="dk1"/>
              </a:buClr>
              <a:buSzPts val="1400"/>
              <a:buFont typeface="Lora"/>
              <a:buChar char="●"/>
            </a:pPr>
            <a:r>
              <a:rPr lang="nl">
                <a:solidFill>
                  <a:schemeClr val="dk1"/>
                </a:solidFill>
                <a:latin typeface="Lora"/>
                <a:ea typeface="Lora"/>
                <a:cs typeface="Lora"/>
                <a:sym typeface="Lora"/>
              </a:rPr>
              <a:t>(onderzoek:) </a:t>
            </a:r>
            <a:r>
              <a:rPr lang="nl" b="1">
                <a:solidFill>
                  <a:schemeClr val="dk1"/>
                </a:solidFill>
                <a:latin typeface="Lora"/>
                <a:ea typeface="Lora"/>
                <a:cs typeface="Lora"/>
                <a:sym typeface="Lora"/>
              </a:rPr>
              <a:t>We geven ‘taalzwakke’ of anderstalige kleuters minder kansen</a:t>
            </a:r>
            <a:r>
              <a:rPr lang="nl">
                <a:solidFill>
                  <a:schemeClr val="dk1"/>
                </a:solidFill>
                <a:latin typeface="Lora"/>
                <a:ea typeface="Lora"/>
                <a:cs typeface="Lora"/>
                <a:sym typeface="Lora"/>
              </a:rPr>
              <a:t> (ze krijgen meer gesloten vragen, we geraken zelf gedemotiveerd, we antwoorden in kromme zinnen…) we vervallen vaak (snel) in deficitdenken: ‘Ze kunnen dat niet.’</a:t>
            </a:r>
            <a:endParaRPr>
              <a:solidFill>
                <a:schemeClr val="dk1"/>
              </a:solidFill>
              <a:latin typeface="Lora"/>
              <a:ea typeface="Lora"/>
              <a:cs typeface="Lora"/>
              <a:sym typeface="Lora"/>
            </a:endParaRPr>
          </a:p>
          <a:p>
            <a:pPr marL="457200" lvl="0" indent="0" algn="l" rtl="0">
              <a:lnSpc>
                <a:spcPct val="150000"/>
              </a:lnSpc>
              <a:spcBef>
                <a:spcPts val="0"/>
              </a:spcBef>
              <a:spcAft>
                <a:spcPts val="0"/>
              </a:spcAft>
              <a:buNone/>
            </a:pPr>
            <a:endParaRPr sz="500">
              <a:solidFill>
                <a:schemeClr val="dk1"/>
              </a:solidFill>
              <a:latin typeface="Lora"/>
              <a:ea typeface="Lora"/>
              <a:cs typeface="Lora"/>
              <a:sym typeface="Lora"/>
            </a:endParaRPr>
          </a:p>
          <a:p>
            <a:pPr marL="457200" lvl="0" indent="-317500" algn="l" rtl="0">
              <a:lnSpc>
                <a:spcPct val="150000"/>
              </a:lnSpc>
              <a:spcBef>
                <a:spcPts val="0"/>
              </a:spcBef>
              <a:spcAft>
                <a:spcPts val="0"/>
              </a:spcAft>
              <a:buClr>
                <a:schemeClr val="dk1"/>
              </a:buClr>
              <a:buSzPts val="1400"/>
              <a:buFont typeface="Lora"/>
              <a:buChar char="●"/>
            </a:pPr>
            <a:r>
              <a:rPr lang="nl" b="1">
                <a:solidFill>
                  <a:schemeClr val="dk1"/>
                </a:solidFill>
                <a:latin typeface="Lora"/>
                <a:ea typeface="Lora"/>
                <a:cs typeface="Lora"/>
                <a:sym typeface="Lora"/>
              </a:rPr>
              <a:t>zorgmomenten</a:t>
            </a:r>
            <a:r>
              <a:rPr lang="nl">
                <a:solidFill>
                  <a:schemeClr val="dk1"/>
                </a:solidFill>
                <a:latin typeface="Lora"/>
                <a:ea typeface="Lora"/>
                <a:cs typeface="Lora"/>
                <a:sym typeface="Lora"/>
              </a:rPr>
              <a:t> (1,5u per dag) zijn ook leermomenten (verwoorden wat je doet) - “</a:t>
            </a:r>
            <a:r>
              <a:rPr lang="nl" b="1">
                <a:solidFill>
                  <a:srgbClr val="131515"/>
                </a:solidFill>
                <a:highlight>
                  <a:srgbClr val="FFFFFF"/>
                </a:highlight>
                <a:latin typeface="Lora"/>
                <a:ea typeface="Lora"/>
                <a:cs typeface="Lora"/>
                <a:sym typeface="Lora"/>
              </a:rPr>
              <a:t>Heel veel taal leer je impliciet: </a:t>
            </a:r>
            <a:r>
              <a:rPr lang="nl">
                <a:solidFill>
                  <a:srgbClr val="131515"/>
                </a:solidFill>
                <a:highlight>
                  <a:srgbClr val="FFFFFF"/>
                </a:highlight>
                <a:latin typeface="Lora"/>
                <a:ea typeface="Lora"/>
                <a:cs typeface="Lora"/>
                <a:sym typeface="Lora"/>
              </a:rPr>
              <a:t>door ‘doing and being’ door ‘doing and talking’, waarbij je de kinderen actief betrekt.”</a:t>
            </a:r>
            <a:endParaRPr>
              <a:solidFill>
                <a:schemeClr val="dk1"/>
              </a:solidFill>
              <a:latin typeface="Lora"/>
              <a:ea typeface="Lora"/>
              <a:cs typeface="Lora"/>
              <a:sym typeface="Lora"/>
            </a:endParaRPr>
          </a:p>
        </p:txBody>
      </p:sp>
      <p:cxnSp>
        <p:nvCxnSpPr>
          <p:cNvPr id="136" name="Google Shape;136;p29"/>
          <p:cNvCxnSpPr/>
          <p:nvPr/>
        </p:nvCxnSpPr>
        <p:spPr>
          <a:xfrm>
            <a:off x="577600" y="793850"/>
            <a:ext cx="8015700" cy="0"/>
          </a:xfrm>
          <a:prstGeom prst="straightConnector1">
            <a:avLst/>
          </a:prstGeom>
          <a:noFill/>
          <a:ln w="9525" cap="flat" cmpd="sng">
            <a:solidFill>
              <a:srgbClr val="000000"/>
            </a:solidFill>
            <a:prstDash val="solid"/>
            <a:round/>
            <a:headEnd type="none" w="med" len="med"/>
            <a:tailEnd type="none" w="med" len="med"/>
          </a:ln>
        </p:spPr>
      </p:cxnSp>
      <p:pic>
        <p:nvPicPr>
          <p:cNvPr id="137" name="Google Shape;137;p29" descr="Logo_klasse_zwart_RGB.png"/>
          <p:cNvPicPr preferRelativeResize="0"/>
          <p:nvPr/>
        </p:nvPicPr>
        <p:blipFill>
          <a:blip r:embed="rId3">
            <a:alphaModFix/>
          </a:blip>
          <a:stretch>
            <a:fillRect/>
          </a:stretch>
        </p:blipFill>
        <p:spPr>
          <a:xfrm>
            <a:off x="7989391" y="4797225"/>
            <a:ext cx="582174" cy="130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1068</Words>
  <Application>Microsoft Office PowerPoint</Application>
  <PresentationFormat>Diavoorstelling (16:9)</PresentationFormat>
  <Paragraphs>76</Paragraphs>
  <Slides>20</Slides>
  <Notes>20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Lora</vt:lpstr>
      <vt:lpstr>Proxima Nova</vt:lpstr>
      <vt:lpstr>Calibri</vt:lpstr>
      <vt:lpstr>Simple Light</vt:lpstr>
      <vt:lpstr>De klas van juf Jelke</vt:lpstr>
      <vt:lpstr>PowerPoint-presentatie</vt:lpstr>
      <vt:lpstr>PowerPoint-presentatie</vt:lpstr>
      <vt:lpstr>Warme, kwaliteitsvolle relaties in de klas</vt:lpstr>
      <vt:lpstr>PowerPoint-presentatie</vt:lpstr>
      <vt:lpstr>PowerPoint-presentatie</vt:lpstr>
      <vt:lpstr>PowerPoint-presentatie</vt:lpstr>
      <vt:lpstr>Een krachtig taalklimaat in de klas</vt:lpstr>
      <vt:lpstr>PowerPoint-presentatie</vt:lpstr>
      <vt:lpstr>PowerPoint-presentatie</vt:lpstr>
      <vt:lpstr>Executieve functies in de klas</vt:lpstr>
      <vt:lpstr>PowerPoint-presentatie</vt:lpstr>
      <vt:lpstr>PowerPoint-presentatie</vt:lpstr>
      <vt:lpstr>Rijke relatie met ouders</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klas van juf Jelke</dc:title>
  <dc:creator>Van Laere, Michel</dc:creator>
  <cp:lastModifiedBy>Van Laere Michel</cp:lastModifiedBy>
  <cp:revision>2</cp:revision>
  <dcterms:modified xsi:type="dcterms:W3CDTF">2019-11-11T08:53:39Z</dcterms:modified>
</cp:coreProperties>
</file>